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7"/>
  </p:notesMasterIdLst>
  <p:handoutMasterIdLst>
    <p:handoutMasterId r:id="rId48"/>
  </p:handoutMasterIdLst>
  <p:sldIdLst>
    <p:sldId id="743" r:id="rId2"/>
    <p:sldId id="682" r:id="rId3"/>
    <p:sldId id="712" r:id="rId4"/>
    <p:sldId id="713" r:id="rId5"/>
    <p:sldId id="714" r:id="rId6"/>
    <p:sldId id="724" r:id="rId7"/>
    <p:sldId id="723" r:id="rId8"/>
    <p:sldId id="725" r:id="rId9"/>
    <p:sldId id="726" r:id="rId10"/>
    <p:sldId id="727" r:id="rId11"/>
    <p:sldId id="728" r:id="rId12"/>
    <p:sldId id="729" r:id="rId13"/>
    <p:sldId id="771" r:id="rId14"/>
    <p:sldId id="746" r:id="rId15"/>
    <p:sldId id="747" r:id="rId16"/>
    <p:sldId id="748" r:id="rId17"/>
    <p:sldId id="772" r:id="rId18"/>
    <p:sldId id="749" r:id="rId19"/>
    <p:sldId id="750" r:id="rId20"/>
    <p:sldId id="751" r:id="rId21"/>
    <p:sldId id="773" r:id="rId22"/>
    <p:sldId id="753" r:id="rId23"/>
    <p:sldId id="754" r:id="rId24"/>
    <p:sldId id="755" r:id="rId25"/>
    <p:sldId id="774" r:id="rId26"/>
    <p:sldId id="756" r:id="rId27"/>
    <p:sldId id="757" r:id="rId28"/>
    <p:sldId id="758" r:id="rId29"/>
    <p:sldId id="759" r:id="rId30"/>
    <p:sldId id="778" r:id="rId31"/>
    <p:sldId id="776" r:id="rId32"/>
    <p:sldId id="760" r:id="rId33"/>
    <p:sldId id="775" r:id="rId34"/>
    <p:sldId id="761" r:id="rId35"/>
    <p:sldId id="762" r:id="rId36"/>
    <p:sldId id="763" r:id="rId37"/>
    <p:sldId id="779" r:id="rId38"/>
    <p:sldId id="777" r:id="rId39"/>
    <p:sldId id="765" r:id="rId40"/>
    <p:sldId id="766" r:id="rId41"/>
    <p:sldId id="731" r:id="rId42"/>
    <p:sldId id="767" r:id="rId43"/>
    <p:sldId id="768" r:id="rId44"/>
    <p:sldId id="769" r:id="rId45"/>
    <p:sldId id="703" r:id="rId4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FFFFCC"/>
    <a:srgbClr val="6600CC"/>
    <a:srgbClr val="0066CC"/>
    <a:srgbClr val="CC6600"/>
    <a:srgbClr val="FFCCCC"/>
    <a:srgbClr val="CC0099"/>
    <a:srgbClr val="FF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7" autoAdjust="0"/>
    <p:restoredTop sz="94148" autoAdjust="0"/>
  </p:normalViewPr>
  <p:slideViewPr>
    <p:cSldViewPr>
      <p:cViewPr varScale="1">
        <p:scale>
          <a:sx n="99" d="100"/>
          <a:sy n="99" d="100"/>
        </p:scale>
        <p:origin x="6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99" y="1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85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099" y="9378485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099" y="1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1" y="4689243"/>
            <a:ext cx="4985393" cy="44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85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099" y="9378485"/>
            <a:ext cx="2946576" cy="4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7CC32-617A-4543-9F16-0492C8AD01FA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917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7CC32-617A-4543-9F16-0492C8AD01FA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107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6878110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30969373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92974187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46247887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4059152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영단어 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6632"/>
            <a:ext cx="5004048" cy="685800"/>
          </a:xfrm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9252-850D-49CC-AAF0-4834565B6B9E}"/>
              </a:ext>
            </a:extLst>
          </p:cNvPr>
          <p:cNvSpPr txBox="1"/>
          <p:nvPr userDrawn="1"/>
        </p:nvSpPr>
        <p:spPr>
          <a:xfrm>
            <a:off x="1475656" y="6525344"/>
            <a:ext cx="5832648" cy="33265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♥ 이 슬라이드를 출력한 후 발음과 뜻을 써서 </a:t>
            </a:r>
            <a:r>
              <a:rPr lang="ko-KR" altLang="en-US" sz="10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제출하시오</a:t>
            </a:r>
            <a:r>
              <a:rPr lang="en-US" altLang="ko-KR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(!</a:t>
            </a:r>
            <a:r>
              <a:rPr lang="ko-KR" altLang="en-US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뒷면은 연습 </a:t>
            </a:r>
            <a:r>
              <a:rPr lang="ko-KR" altLang="en-US" sz="10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깜지</a:t>
            </a:r>
            <a:r>
              <a:rPr lang="en-US" altLang="ko-KR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  <a:r>
              <a:rPr lang="ko-KR" altLang="en-US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♥ </a:t>
            </a:r>
            <a:endParaRPr lang="en-US" altLang="ko-KR" sz="10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출력에 어려움이 있는 경우에는 빈 용지 사용해도 됩니다</a:t>
            </a:r>
            <a:r>
              <a:rPr lang="en-US" altLang="ko-KR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C6DD0ED-1AEA-4B62-B727-75EC2BBFB9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04048" y="123528"/>
            <a:ext cx="20882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kern="0" dirty="0">
                <a:solidFill>
                  <a:srgbClr val="C00000"/>
                </a:solidFill>
              </a:rPr>
              <a:t>관련 </a:t>
            </a:r>
            <a:r>
              <a:rPr lang="ko-KR" altLang="en-US" kern="0" dirty="0" err="1">
                <a:solidFill>
                  <a:srgbClr val="C00000"/>
                </a:solidFill>
              </a:rPr>
              <a:t>영단어</a:t>
            </a:r>
            <a:endParaRPr lang="ko-KR" altLang="en-US" kern="0" dirty="0">
              <a:solidFill>
                <a:srgbClr val="C0000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999958-8B24-41B6-AC8F-E8F77A8BE51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7056784" y="155104"/>
          <a:ext cx="2051720" cy="6096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927066873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1734211722"/>
                    </a:ext>
                  </a:extLst>
                </a:gridCol>
              </a:tblGrid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20716"/>
                  </a:ext>
                </a:extLst>
              </a:tr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성명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7961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D15BC9-D2C3-4757-A436-46133D5B789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E75523-90E6-470D-9E06-C157B47B3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2287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1A158E7-2BE3-4F64-8D2E-D278246512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4797152"/>
            <a:ext cx="6400800" cy="1752600"/>
          </a:xfrm>
        </p:spPr>
        <p:txBody>
          <a:bodyPr anchor="b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40463850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648000" indent="-216000">
              <a:buClr>
                <a:schemeClr val="accent6">
                  <a:lumMod val="50000"/>
                </a:schemeClr>
              </a:buClr>
              <a:defRPr sz="2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08000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7255279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2904321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6894709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23323444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06903667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849207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2481548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74" y="6500813"/>
            <a:ext cx="9140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FFA3C-7595-4C86-87F4-C06DE0A4694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804248" y="6519445"/>
            <a:ext cx="1847108" cy="338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7E278-D0FE-4AD1-9DF2-BE13B491595C}"/>
              </a:ext>
            </a:extLst>
          </p:cNvPr>
          <p:cNvSpPr txBox="1"/>
          <p:nvPr userDrawn="1"/>
        </p:nvSpPr>
        <p:spPr>
          <a:xfrm>
            <a:off x="8676456" y="6525344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4B3D055-F832-423F-BD54-54E88AE94F6E}" type="slidenum">
              <a:rPr lang="ko-KR" altLang="en-US" smtClean="0">
                <a:solidFill>
                  <a:srgbClr val="333399"/>
                </a:solidFill>
              </a:rPr>
              <a:pPr algn="ctr"/>
              <a:t>‹#›</a:t>
            </a:fld>
            <a:endParaRPr lang="ko-KR" altLang="en-US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5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2000" b="1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92153" cy="6858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685800" y="1526927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</a:rPr>
              <a:t>웹사이트 디자인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및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데이터베이스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ko-KR" altLang="en-US" sz="4000" dirty="0">
                <a:solidFill>
                  <a:schemeClr val="bg1"/>
                </a:solidFill>
              </a:rPr>
              <a:t>구축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두원공과대학교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컴퓨터공학과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학년</a:t>
            </a:r>
          </a:p>
        </p:txBody>
      </p:sp>
    </p:spTree>
    <p:extLst>
      <p:ext uri="{BB962C8B-B14F-4D97-AF65-F5344CB8AC3E}">
        <p14:creationId xmlns:p14="http://schemas.microsoft.com/office/powerpoint/2010/main" val="3850683374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Diary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일기장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43608" y="1046165"/>
            <a:ext cx="7088536" cy="5410193"/>
            <a:chOff x="176713" y="44624"/>
            <a:chExt cx="8751263" cy="6619413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715855" y="1708273"/>
              <a:ext cx="1127121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275855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BBS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3" y="3005054"/>
            <a:ext cx="5337602" cy="345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1059514" y="5191916"/>
            <a:ext cx="1503843" cy="1264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이곳은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운영자의 하루를 기록하는 곳입니다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 자료는 권한을 부여하지 않을 수도 있습니다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79C11D-12E8-4153-9DAD-32FFF281795F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22010644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 게시판 </a:t>
            </a:r>
            <a:r>
              <a:rPr lang="en-US" altLang="ko-KR" dirty="0"/>
              <a:t>(Web</a:t>
            </a:r>
            <a:r>
              <a:rPr lang="ko-KR" altLang="en-US" dirty="0"/>
              <a:t> </a:t>
            </a:r>
            <a:r>
              <a:rPr lang="en-US" altLang="ko-KR" dirty="0"/>
              <a:t>Album)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11856" y="1055727"/>
            <a:ext cx="7088536" cy="5400631"/>
            <a:chOff x="176713" y="56323"/>
            <a:chExt cx="8751263" cy="6607714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499992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56323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56323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275855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Board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56323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</p:grpSp>
      <p:sp>
        <p:nvSpPr>
          <p:cNvPr id="20" name="TextBox 19"/>
          <p:cNvSpPr txBox="1">
            <a:spLocks/>
          </p:cNvSpPr>
          <p:nvPr/>
        </p:nvSpPr>
        <p:spPr>
          <a:xfrm>
            <a:off x="971600" y="5157192"/>
            <a:ext cx="1536010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 Photo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27" y="5462723"/>
            <a:ext cx="1305717" cy="20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27" y="5728863"/>
            <a:ext cx="1426424" cy="19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6A52B59-75F2-4118-996D-5F1F221E6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39"/>
          <a:stretch/>
        </p:blipFill>
        <p:spPr bwMode="auto">
          <a:xfrm>
            <a:off x="2626072" y="2987852"/>
            <a:ext cx="5301676" cy="380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EA889F6-A11D-4298-B6B4-0751ACF45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6" t="31969" r="786" b="1594"/>
          <a:stretch/>
        </p:blipFill>
        <p:spPr bwMode="auto">
          <a:xfrm>
            <a:off x="2495898" y="3313893"/>
            <a:ext cx="530167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97DD3D-8F53-4267-8108-4BED044F74B0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62840375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한줄</a:t>
            </a:r>
            <a:r>
              <a:rPr lang="ko-KR" altLang="en-US" dirty="0"/>
              <a:t> 게시판 </a:t>
            </a:r>
            <a:r>
              <a:rPr lang="en-US" altLang="ko-KR" dirty="0"/>
              <a:t>(</a:t>
            </a:r>
            <a:r>
              <a:rPr lang="ko-KR" altLang="en-US" dirty="0"/>
              <a:t>방명록</a:t>
            </a:r>
            <a:r>
              <a:rPr lang="en-US" altLang="ko-KR" dirty="0"/>
              <a:t>/</a:t>
            </a:r>
            <a:r>
              <a:rPr lang="ko-KR" altLang="en-US" dirty="0"/>
              <a:t>출석부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11856" y="1046165"/>
            <a:ext cx="7088536" cy="5410193"/>
            <a:chOff x="176713" y="44624"/>
            <a:chExt cx="8751263" cy="6619413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방문 흔적을 남겨주세요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499992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275855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Board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79" y="3011415"/>
            <a:ext cx="4250931" cy="142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48267C-8E69-4F92-B843-61EBB57607A5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861092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사이트맵과</a:t>
            </a:r>
            <a:r>
              <a:rPr lang="ko-KR" altLang="en-US" dirty="0"/>
              <a:t> 구현 기술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66425" y="3045346"/>
            <a:ext cx="1311167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Profile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3633" y="3045346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StudyRoom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9237" y="3045346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BBS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34840" y="3045346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Diary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6549" y="3045346"/>
            <a:ext cx="1293764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Gallery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565893" y="3045346"/>
            <a:ext cx="1311166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Attendance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710005" y="3550171"/>
            <a:ext cx="8845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C#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ASP.NET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MS-SQL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ICT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뉴스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3214026" y="3550171"/>
            <a:ext cx="9332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Free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Q&amp;A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Poll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Message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095845" y="3550171"/>
            <a:ext cx="123783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My Photo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Campus Life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Scenery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직선 연결선 53"/>
          <p:cNvCxnSpPr>
            <a:stCxn id="42" idx="1"/>
          </p:cNvCxnSpPr>
          <p:nvPr/>
        </p:nvCxnSpPr>
        <p:spPr>
          <a:xfrm>
            <a:off x="266425" y="3261246"/>
            <a:ext cx="1" cy="135075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723633" y="3261246"/>
            <a:ext cx="1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179237" y="3261246"/>
            <a:ext cx="1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634840" y="3261246"/>
            <a:ext cx="342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090444" y="3261246"/>
            <a:ext cx="0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560000" y="3261246"/>
            <a:ext cx="0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17750" y="5256964"/>
            <a:ext cx="19159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en-US" altLang="ko-KR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bbs+</a:t>
            </a:r>
            <a:r>
              <a:rPr lang="en-US" altLang="ko-KR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</a:t>
            </a:r>
            <a:endParaRPr lang="ko-KR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34935" y="1916832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4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bbs</a:t>
            </a:r>
            <a:r>
              <a:rPr lang="en-US" altLang="ko-KR" sz="4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27133" y="1926592"/>
            <a:ext cx="300595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 dirty="0" err="1">
                <a:solidFill>
                  <a:srgbClr val="CC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사진게시판</a:t>
            </a:r>
            <a:endParaRPr lang="ko-KR" altLang="en-US" sz="4400" b="1" dirty="0">
              <a:solidFill>
                <a:srgbClr val="CC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65894" y="1132741"/>
            <a:ext cx="1311166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Login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12160" y="572245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>
                <a:solidFill>
                  <a:srgbClr val="FF99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한줄게시판</a:t>
            </a:r>
            <a:endParaRPr lang="ko-KR" altLang="en-US" sz="4400" b="1" dirty="0">
              <a:solidFill>
                <a:srgbClr val="FF99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6726" y="1895624"/>
            <a:ext cx="177965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en-US" altLang="ko-KR" sz="4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endParaRPr lang="ko-KR" altLang="en-US" sz="4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950" y="5180010"/>
            <a:ext cx="110318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en-US" altLang="ko-KR" sz="4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4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47177" y="969363"/>
            <a:ext cx="438293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01399" y="3505051"/>
            <a:ext cx="90281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운영자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공지사항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오시는길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7415" y="3553221"/>
            <a:ext cx="1106233" cy="2880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99607" y="4227315"/>
            <a:ext cx="1106233" cy="288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734979" y="4579363"/>
            <a:ext cx="1106233" cy="288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99607" y="3895514"/>
            <a:ext cx="1106233" cy="28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1736649" y="3553221"/>
            <a:ext cx="1106233" cy="962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183377" y="3549839"/>
            <a:ext cx="1106233" cy="677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195494" y="4266694"/>
            <a:ext cx="1106233" cy="288000"/>
          </a:xfrm>
          <a:prstGeom prst="rect">
            <a:avLst/>
          </a:prstGeom>
          <a:noFill/>
          <a:ln w="571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182981" y="4600930"/>
            <a:ext cx="1106233" cy="2880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129792" y="3579385"/>
            <a:ext cx="1106233" cy="999978"/>
          </a:xfrm>
          <a:prstGeom prst="rect">
            <a:avLst/>
          </a:prstGeom>
          <a:noFill/>
          <a:ln w="5715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652524" y="3049612"/>
            <a:ext cx="1262299" cy="427533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582481" y="3028487"/>
            <a:ext cx="1262299" cy="427533"/>
          </a:xfrm>
          <a:prstGeom prst="rect">
            <a:avLst/>
          </a:prstGeom>
          <a:noFill/>
          <a:ln w="571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098365" y="519491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설문조사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50826" y="582628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ko-KR" altLang="en-US" sz="44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메시지전송</a:t>
            </a:r>
            <a:endParaRPr lang="ko-KR" altLang="en-US" sz="44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>
            <a:stCxn id="36" idx="1"/>
            <a:endCxn id="79" idx="3"/>
          </p:cNvCxnSpPr>
          <p:nvPr/>
        </p:nvCxnSpPr>
        <p:spPr>
          <a:xfrm flipH="1">
            <a:off x="7230108" y="1348641"/>
            <a:ext cx="335786" cy="54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2" idx="2"/>
            <a:endCxn id="66" idx="2"/>
          </p:cNvCxnSpPr>
          <p:nvPr/>
        </p:nvCxnSpPr>
        <p:spPr>
          <a:xfrm flipV="1">
            <a:off x="922009" y="2665065"/>
            <a:ext cx="214544" cy="812081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5" idx="2"/>
            <a:endCxn id="51" idx="2"/>
          </p:cNvCxnSpPr>
          <p:nvPr/>
        </p:nvCxnSpPr>
        <p:spPr>
          <a:xfrm flipV="1">
            <a:off x="850532" y="2686273"/>
            <a:ext cx="3310009" cy="1154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49" idx="0"/>
            <a:endCxn id="51" idx="2"/>
          </p:cNvCxnSpPr>
          <p:nvPr/>
        </p:nvCxnSpPr>
        <p:spPr>
          <a:xfrm flipV="1">
            <a:off x="2152274" y="2686273"/>
            <a:ext cx="2008267" cy="863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3" idx="0"/>
            <a:endCxn id="51" idx="2"/>
          </p:cNvCxnSpPr>
          <p:nvPr/>
        </p:nvCxnSpPr>
        <p:spPr>
          <a:xfrm flipV="1">
            <a:off x="3736494" y="2686273"/>
            <a:ext cx="424047" cy="863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77" idx="2"/>
            <a:endCxn id="71" idx="0"/>
          </p:cNvCxnSpPr>
          <p:nvPr/>
        </p:nvCxnSpPr>
        <p:spPr>
          <a:xfrm flipH="1">
            <a:off x="659544" y="4867363"/>
            <a:ext cx="1628552" cy="3126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73" idx="2"/>
            <a:endCxn id="71" idx="0"/>
          </p:cNvCxnSpPr>
          <p:nvPr/>
        </p:nvCxnSpPr>
        <p:spPr>
          <a:xfrm flipH="1">
            <a:off x="659544" y="4515315"/>
            <a:ext cx="193180" cy="6646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4" idx="1"/>
            <a:endCxn id="90" idx="0"/>
          </p:cNvCxnSpPr>
          <p:nvPr/>
        </p:nvCxnSpPr>
        <p:spPr>
          <a:xfrm flipH="1">
            <a:off x="2319212" y="4410694"/>
            <a:ext cx="876282" cy="784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5" idx="2"/>
          </p:cNvCxnSpPr>
          <p:nvPr/>
        </p:nvCxnSpPr>
        <p:spPr>
          <a:xfrm flipH="1">
            <a:off x="3033195" y="4888930"/>
            <a:ext cx="702903" cy="93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88" idx="2"/>
            <a:endCxn id="3" idx="0"/>
          </p:cNvCxnSpPr>
          <p:nvPr/>
        </p:nvCxnSpPr>
        <p:spPr>
          <a:xfrm flipH="1">
            <a:off x="5175705" y="3477145"/>
            <a:ext cx="107969" cy="17798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52" idx="0"/>
          </p:cNvCxnSpPr>
          <p:nvPr/>
        </p:nvCxnSpPr>
        <p:spPr>
          <a:xfrm flipV="1">
            <a:off x="6714765" y="2642783"/>
            <a:ext cx="618919" cy="907388"/>
          </a:xfrm>
          <a:prstGeom prst="straightConnector1">
            <a:avLst/>
          </a:prstGeom>
          <a:ln w="38100"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89" idx="2"/>
            <a:endCxn id="64" idx="0"/>
          </p:cNvCxnSpPr>
          <p:nvPr/>
        </p:nvCxnSpPr>
        <p:spPr>
          <a:xfrm flipH="1">
            <a:off x="7515136" y="3456020"/>
            <a:ext cx="698495" cy="2266430"/>
          </a:xfrm>
          <a:prstGeom prst="straightConnector1">
            <a:avLst/>
          </a:prstGeom>
          <a:ln w="38100"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569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/>
      <p:bldP spid="69" grpId="0"/>
      <p:bldP spid="36" grpId="0" animBg="1"/>
      <p:bldP spid="64" grpId="0"/>
      <p:bldP spid="66" grpId="0"/>
      <p:bldP spid="71" grpId="0"/>
      <p:bldP spid="79" grpId="0"/>
      <p:bldP spid="5" grpId="0" animBg="1"/>
      <p:bldP spid="73" grpId="0" animBg="1"/>
      <p:bldP spid="77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기능별로 요구되는 테이블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66425" y="3356025"/>
            <a:ext cx="1311167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Profile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3633" y="3356025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StudyRoom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9237" y="3356025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Board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34840" y="3356025"/>
            <a:ext cx="1309562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Diary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6549" y="3356025"/>
            <a:ext cx="1293764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Gallery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565893" y="3356025"/>
            <a:ext cx="1311166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Attendance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710005" y="3860850"/>
            <a:ext cx="8845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C#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ASP.NET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MS-SQL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ICT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뉴스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3214026" y="3860850"/>
            <a:ext cx="9332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Free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Q&amp;A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Poll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Message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095845" y="3860850"/>
            <a:ext cx="123783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My Photo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Campus Life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Scenery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직선 연결선 53"/>
          <p:cNvCxnSpPr>
            <a:stCxn id="42" idx="1"/>
          </p:cNvCxnSpPr>
          <p:nvPr/>
        </p:nvCxnSpPr>
        <p:spPr>
          <a:xfrm>
            <a:off x="266425" y="3571925"/>
            <a:ext cx="1" cy="135075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723633" y="3571925"/>
            <a:ext cx="1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179237" y="3571925"/>
            <a:ext cx="1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634840" y="3571925"/>
            <a:ext cx="342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090444" y="3571925"/>
            <a:ext cx="0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560000" y="3571925"/>
            <a:ext cx="0" cy="1441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648524" y="3356025"/>
            <a:ext cx="1311167" cy="4492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582481" y="3356025"/>
            <a:ext cx="1311167" cy="431800"/>
          </a:xfrm>
          <a:prstGeom prst="rect">
            <a:avLst/>
          </a:prstGeom>
          <a:noFill/>
          <a:ln w="57150"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754990" y="3913615"/>
            <a:ext cx="1311167" cy="99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169049" y="3918368"/>
            <a:ext cx="1311167" cy="630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99588" y="3860849"/>
            <a:ext cx="1311167" cy="105188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12871" y="1970304"/>
            <a:ext cx="161634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Diary</a:t>
            </a:r>
            <a:endParaRPr lang="ko-KR" altLang="en-US" sz="4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29079" y="2500858"/>
            <a:ext cx="98135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Bbs</a:t>
            </a:r>
            <a:endParaRPr lang="ko-KR" altLang="en-US" sz="3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54391" y="2494529"/>
            <a:ext cx="170867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Photos</a:t>
            </a:r>
            <a:endParaRPr lang="ko-KR" altLang="en-US" sz="36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65894" y="1132741"/>
            <a:ext cx="1311166" cy="431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Login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23249" y="5634554"/>
            <a:ext cx="2685287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Attendance</a:t>
            </a:r>
            <a:endParaRPr lang="ko-KR" altLang="en-US" sz="3600" b="1" dirty="0">
              <a:solidFill>
                <a:schemeClr val="bg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3054" y="839601"/>
            <a:ext cx="224882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>
                <a:solidFill>
                  <a:srgbClr val="66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Members</a:t>
            </a:r>
            <a:endParaRPr lang="ko-KR" altLang="en-US" sz="3600" b="1" dirty="0">
              <a:solidFill>
                <a:srgbClr val="66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화살표 연결선 67"/>
          <p:cNvCxnSpPr>
            <a:stCxn id="36" idx="1"/>
            <a:endCxn id="66" idx="3"/>
          </p:cNvCxnSpPr>
          <p:nvPr/>
        </p:nvCxnSpPr>
        <p:spPr>
          <a:xfrm flipH="1" flipV="1">
            <a:off x="6721875" y="1162767"/>
            <a:ext cx="844019" cy="18587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02481" y="1556792"/>
            <a:ext cx="1861407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BbsInfo</a:t>
            </a:r>
            <a:endParaRPr lang="ko-KR" altLang="en-US" sz="3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27514" y="1558533"/>
            <a:ext cx="258872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PhotosInfo</a:t>
            </a:r>
            <a:endParaRPr lang="ko-KR" altLang="en-US" sz="36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05803" y="837128"/>
            <a:ext cx="247696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 err="1">
                <a:solidFill>
                  <a:srgbClr val="66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UserGrade</a:t>
            </a:r>
            <a:endParaRPr lang="ko-KR" altLang="en-US" sz="3600" b="1" dirty="0">
              <a:solidFill>
                <a:srgbClr val="66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01399" y="3815730"/>
            <a:ext cx="90281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운영자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공지사항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오시는길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75697" y="4536641"/>
            <a:ext cx="1311167" cy="3887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175696" y="4916400"/>
            <a:ext cx="1311167" cy="388790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68664" y="2055163"/>
            <a:ext cx="1620957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Notice</a:t>
            </a:r>
            <a:endParaRPr lang="ko-KR" altLang="en-US" sz="3600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7709" y="5131058"/>
            <a:ext cx="3257687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PollQuestions</a:t>
            </a:r>
            <a:endParaRPr lang="en-US" altLang="ko-KR" sz="36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PollOptions</a:t>
            </a:r>
            <a:endParaRPr lang="en-US" altLang="ko-KR" sz="36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PollVotedUser</a:t>
            </a:r>
            <a:endParaRPr lang="ko-KR" altLang="en-US" sz="36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31279" y="5613793"/>
            <a:ext cx="2101857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6350"/>
        </p:spPr>
        <p:txBody>
          <a:bodyPr wrap="none" rtlCol="0">
            <a:spAutoFit/>
            <a:sp3d extrusionH="6350" contourW="6350"/>
          </a:bodyPr>
          <a:lstStyle/>
          <a:p>
            <a:r>
              <a:rPr lang="en-US" altLang="ko-KR" sz="3600" b="1" dirty="0">
                <a:solidFill>
                  <a:srgbClr val="66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  <a:endParaRPr lang="ko-KR" altLang="en-US" sz="3600" b="1" dirty="0">
              <a:solidFill>
                <a:srgbClr val="66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84"/>
          <p:cNvCxnSpPr>
            <a:stCxn id="66" idx="1"/>
            <a:endCxn id="79" idx="3"/>
          </p:cNvCxnSpPr>
          <p:nvPr/>
        </p:nvCxnSpPr>
        <p:spPr>
          <a:xfrm flipH="1" flipV="1">
            <a:off x="3982763" y="1160294"/>
            <a:ext cx="490291" cy="247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63" idx="0"/>
            <a:endCxn id="81" idx="2"/>
          </p:cNvCxnSpPr>
          <p:nvPr/>
        </p:nvCxnSpPr>
        <p:spPr>
          <a:xfrm flipV="1">
            <a:off x="938630" y="2701494"/>
            <a:ext cx="40513" cy="145724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0" idx="0"/>
            <a:endCxn id="51" idx="2"/>
          </p:cNvCxnSpPr>
          <p:nvPr/>
        </p:nvCxnSpPr>
        <p:spPr>
          <a:xfrm flipV="1">
            <a:off x="2410574" y="3147189"/>
            <a:ext cx="209185" cy="76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61" idx="0"/>
            <a:endCxn id="51" idx="2"/>
          </p:cNvCxnSpPr>
          <p:nvPr/>
        </p:nvCxnSpPr>
        <p:spPr>
          <a:xfrm flipH="1" flipV="1">
            <a:off x="2619759" y="3147189"/>
            <a:ext cx="1204874" cy="7711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51" idx="0"/>
            <a:endCxn id="71" idx="2"/>
          </p:cNvCxnSpPr>
          <p:nvPr/>
        </p:nvCxnSpPr>
        <p:spPr>
          <a:xfrm flipV="1">
            <a:off x="2619759" y="2203123"/>
            <a:ext cx="13426" cy="2977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cxnSpLocks/>
            <a:stCxn id="73" idx="1"/>
          </p:cNvCxnSpPr>
          <p:nvPr/>
        </p:nvCxnSpPr>
        <p:spPr>
          <a:xfrm flipH="1">
            <a:off x="2129079" y="4731036"/>
            <a:ext cx="1046618" cy="57017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2"/>
            <a:endCxn id="83" idx="0"/>
          </p:cNvCxnSpPr>
          <p:nvPr/>
        </p:nvCxnSpPr>
        <p:spPr>
          <a:xfrm>
            <a:off x="3831280" y="5305190"/>
            <a:ext cx="1050928" cy="3086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8" idx="0"/>
            <a:endCxn id="3" idx="2"/>
          </p:cNvCxnSpPr>
          <p:nvPr/>
        </p:nvCxnSpPr>
        <p:spPr>
          <a:xfrm flipH="1" flipV="1">
            <a:off x="4721041" y="2739745"/>
            <a:ext cx="583067" cy="61628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52" idx="0"/>
            <a:endCxn id="69" idx="2"/>
          </p:cNvCxnSpPr>
          <p:nvPr/>
        </p:nvCxnSpPr>
        <p:spPr>
          <a:xfrm flipH="1" flipV="1">
            <a:off x="6708728" y="3140860"/>
            <a:ext cx="6037" cy="7199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9" idx="0"/>
            <a:endCxn id="75" idx="2"/>
          </p:cNvCxnSpPr>
          <p:nvPr/>
        </p:nvCxnSpPr>
        <p:spPr>
          <a:xfrm flipV="1">
            <a:off x="6708728" y="2204864"/>
            <a:ext cx="13147" cy="2896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53" idx="2"/>
          </p:cNvCxnSpPr>
          <p:nvPr/>
        </p:nvCxnSpPr>
        <p:spPr>
          <a:xfrm flipH="1">
            <a:off x="7519264" y="3787825"/>
            <a:ext cx="718801" cy="194717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83046" y="4158743"/>
            <a:ext cx="1311167" cy="38879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35385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60" grpId="0" animBg="1"/>
      <p:bldP spid="61" grpId="0" animBg="1"/>
      <p:bldP spid="62" grpId="0" animBg="1"/>
      <p:bldP spid="3" grpId="0"/>
      <p:bldP spid="51" grpId="0"/>
      <p:bldP spid="69" grpId="0"/>
      <p:bldP spid="36" grpId="0" animBg="1"/>
      <p:bldP spid="64" grpId="0"/>
      <p:bldP spid="66" grpId="0"/>
      <p:bldP spid="71" grpId="0"/>
      <p:bldP spid="75" grpId="0"/>
      <p:bldP spid="79" grpId="0"/>
      <p:bldP spid="73" grpId="0" animBg="1"/>
      <p:bldP spid="77" grpId="0" animBg="1"/>
      <p:bldP spid="81" grpId="0"/>
      <p:bldP spid="82" grpId="0"/>
      <p:bldP spid="83" grpId="0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ko-KR" altLang="en-US" dirty="0"/>
              <a:t>관리하여야 하는 회원정보를 서버 측의 데이터베이스에 저장</a:t>
            </a:r>
            <a:endParaRPr lang="en-US" altLang="ko-KR" dirty="0"/>
          </a:p>
          <a:p>
            <a:pPr lvl="1"/>
            <a:r>
              <a:rPr lang="ko-KR" altLang="en-US" dirty="0"/>
              <a:t>요구하는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894933"/>
            <a:ext cx="2016025" cy="292033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38" y="2256865"/>
            <a:ext cx="4073046" cy="41964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8628844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6600"/>
                </a:solidFill>
              </a:rPr>
              <a:t>Members</a:t>
            </a:r>
            <a:endParaRPr lang="ko-KR" altLang="en-US" dirty="0">
              <a:solidFill>
                <a:srgbClr val="006600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340962"/>
              </p:ext>
            </p:extLst>
          </p:nvPr>
        </p:nvGraphicFramePr>
        <p:xfrm>
          <a:off x="521797" y="1540717"/>
          <a:ext cx="532020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256203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char(32)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NickName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Birthday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6797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JoinDate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22750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UGrade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761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79988" y="3040995"/>
            <a:ext cx="250741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별명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게시판 등에 이용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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탈퇴 시 탈퇴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0671" y="5455664"/>
            <a:ext cx="306096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활동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true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탈퇴 </a:t>
            </a:r>
            <a:r>
              <a:rPr lang="en-US" altLang="ko-KR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en-US" altLang="ko-KR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false</a:t>
            </a:r>
            <a:endParaRPr lang="ko-KR" altLang="en-US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0671" y="5877272"/>
            <a:ext cx="27895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사용자등급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일반회원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)~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 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4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관리자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9988" y="2323325"/>
            <a:ext cx="2230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암호화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9988" y="1953993"/>
            <a:ext cx="896399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414496-FE44-4212-9BF9-D402AEA17C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4" y="1988840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388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Members </a:t>
            </a:r>
            <a:r>
              <a:rPr lang="ko-KR" altLang="en-US" dirty="0"/>
              <a:t>관련 기능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ko-KR" altLang="en-US" dirty="0"/>
              <a:t>회원 탈퇴 </a:t>
            </a:r>
            <a:r>
              <a:rPr lang="en-US" altLang="ko-KR" dirty="0"/>
              <a:t>(</a:t>
            </a:r>
            <a:r>
              <a:rPr lang="ko-KR" altLang="en-US" dirty="0"/>
              <a:t>관리자 기능으로 강제 탈퇴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정보변경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찾기</a:t>
            </a:r>
            <a:endParaRPr lang="en-US" altLang="ko-KR" dirty="0"/>
          </a:p>
          <a:p>
            <a:pPr lvl="1"/>
            <a:r>
              <a:rPr lang="en-US" altLang="ko-KR" dirty="0"/>
              <a:t>PW</a:t>
            </a:r>
            <a:r>
              <a:rPr lang="ko-KR" altLang="en-US" dirty="0"/>
              <a:t>재설정 </a:t>
            </a:r>
            <a:r>
              <a:rPr lang="en-US" altLang="ko-KR" dirty="0"/>
              <a:t>(</a:t>
            </a:r>
            <a:r>
              <a:rPr lang="ko-KR" altLang="en-US" dirty="0"/>
              <a:t>암호화 처리로 인해 </a:t>
            </a:r>
            <a:r>
              <a:rPr lang="en-US" altLang="ko-KR" dirty="0"/>
              <a:t>‘PW </a:t>
            </a:r>
            <a:r>
              <a:rPr lang="ko-KR" altLang="en-US" dirty="0"/>
              <a:t>찾기</a:t>
            </a:r>
            <a:r>
              <a:rPr lang="en-US" altLang="ko-KR" dirty="0"/>
              <a:t>’</a:t>
            </a:r>
            <a:r>
              <a:rPr lang="ko-KR" altLang="en-US" dirty="0"/>
              <a:t> 불가능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회원 등급 승급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관리자 권한</a:t>
            </a:r>
            <a:endParaRPr lang="en-US" altLang="ko-KR" dirty="0"/>
          </a:p>
          <a:p>
            <a:pPr lvl="1"/>
            <a:r>
              <a:rPr lang="ko-KR" altLang="en-US" dirty="0"/>
              <a:t>회원 등급 강등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관리자 권한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463943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기본키</a:t>
            </a:r>
            <a:r>
              <a:rPr lang="ko-KR" altLang="en-US" dirty="0">
                <a:sym typeface="Wingdings" pitchFamily="2" charset="2"/>
              </a:rPr>
              <a:t>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키 </a:t>
            </a:r>
            <a:r>
              <a:rPr lang="en-US" altLang="ko-KR" dirty="0"/>
              <a:t>(Primary Key)</a:t>
            </a:r>
          </a:p>
          <a:p>
            <a:pPr lvl="1"/>
            <a:r>
              <a:rPr lang="ko-KR" altLang="en-US" dirty="0"/>
              <a:t>테이블에는 일반적으로 테이블의 각 행을 고유하게 식별하는 값을 가진 열 또는 열 조합이 포함</a:t>
            </a:r>
            <a:endParaRPr lang="en-US" altLang="ko-KR" dirty="0"/>
          </a:p>
          <a:p>
            <a:pPr lvl="1"/>
            <a:r>
              <a:rPr lang="ko-KR" altLang="en-US" dirty="0"/>
              <a:t>이러한 열이나 열 조합은 테이블의 </a:t>
            </a:r>
            <a:r>
              <a:rPr lang="en-US" altLang="ko-KR" dirty="0"/>
              <a:t>PK(</a:t>
            </a:r>
            <a:r>
              <a:rPr lang="ko-KR" altLang="en-US" dirty="0"/>
              <a:t>기본 키</a:t>
            </a:r>
            <a:r>
              <a:rPr lang="en-US" altLang="ko-KR" dirty="0"/>
              <a:t>)</a:t>
            </a:r>
            <a:r>
              <a:rPr lang="ko-KR" altLang="en-US" dirty="0"/>
              <a:t>라고 하며 테이블에 </a:t>
            </a:r>
            <a:r>
              <a:rPr lang="ko-KR" altLang="en-US" dirty="0" err="1"/>
              <a:t>엔터티</a:t>
            </a:r>
            <a:r>
              <a:rPr lang="ko-KR" altLang="en-US" dirty="0"/>
              <a:t> </a:t>
            </a:r>
            <a:r>
              <a:rPr lang="ko-KR" altLang="en-US" dirty="0" err="1"/>
              <a:t>무결성을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/>
            <a:r>
              <a:rPr lang="ko-KR" altLang="en-US" dirty="0"/>
              <a:t>테이블을 만들거나 수정할 때 </a:t>
            </a:r>
            <a:r>
              <a:rPr lang="en-US" altLang="ko-KR" dirty="0"/>
              <a:t>PRIMARY KEY </a:t>
            </a:r>
            <a:r>
              <a:rPr lang="ko-KR" altLang="en-US" dirty="0"/>
              <a:t>제약 조건을 정의</a:t>
            </a:r>
            <a:endParaRPr lang="en-US" altLang="ko-KR" dirty="0"/>
          </a:p>
          <a:p>
            <a:r>
              <a:rPr lang="ko-KR" altLang="en-US" dirty="0"/>
              <a:t>기본 키의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Null </a:t>
            </a:r>
            <a:r>
              <a:rPr lang="ko-KR" altLang="en-US" dirty="0"/>
              <a:t>값을 사용할 수 없음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Not Null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데이터의 고유성을 보장 </a:t>
            </a:r>
            <a:r>
              <a:rPr lang="en-US" altLang="ko-KR" dirty="0"/>
              <a:t>(</a:t>
            </a:r>
            <a:r>
              <a:rPr lang="ko-KR" altLang="en-US" dirty="0"/>
              <a:t>유일성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C00000"/>
                </a:solidFill>
              </a:rPr>
              <a:t>Unique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쿼리에서 기본 키가 사용되는 경우 이 인덱스를 사용하여 데이터에 빠르게 액세스 가능</a:t>
            </a:r>
            <a:endParaRPr lang="en-US" altLang="ko-KR" dirty="0"/>
          </a:p>
          <a:p>
            <a:pPr lvl="1"/>
            <a:r>
              <a:rPr lang="ko-KR" altLang="en-US" dirty="0"/>
              <a:t>두 개 이상의 열에 기본 키 정의 가능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두 열로 유일성 성립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339429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기본키</a:t>
            </a:r>
            <a:r>
              <a:rPr lang="ko-KR" altLang="en-US" dirty="0">
                <a:sym typeface="Wingdings" pitchFamily="2" charset="2"/>
              </a:rPr>
              <a:t>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키 </a:t>
            </a:r>
            <a:r>
              <a:rPr lang="en-US" altLang="ko-KR" dirty="0"/>
              <a:t>(Primary Key)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후보가 될 수 있는 컬럼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학생 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대한민국 국민 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포털 사이트 회원 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포털 사이트의 게시판 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인터넷 쇼핑몰의 제품 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인터넷 쇼핑몰의 제조사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기본 키의 중복 방지를 위해 </a:t>
            </a:r>
            <a:r>
              <a:rPr lang="en-US" altLang="ko-KR" dirty="0"/>
              <a:t>!</a:t>
            </a:r>
          </a:p>
        </p:txBody>
      </p:sp>
      <p:sp>
        <p:nvSpPr>
          <p:cNvPr id="7" name="포인트가 7개인 별 6"/>
          <p:cNvSpPr/>
          <p:nvPr/>
        </p:nvSpPr>
        <p:spPr>
          <a:xfrm>
            <a:off x="1672678" y="4869160"/>
            <a:ext cx="2797423" cy="1532056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</a:p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중복검사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포인트가 7개인 별 7"/>
          <p:cNvSpPr/>
          <p:nvPr/>
        </p:nvSpPr>
        <p:spPr>
          <a:xfrm>
            <a:off x="4726905" y="4869160"/>
            <a:ext cx="2797423" cy="1532056"/>
          </a:xfrm>
          <a:prstGeom prst="star7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자동증가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7692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웹사이트 설계에 대한 개념을 설명할 수 있다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본인이 구현할 웹사이트 설계를 할 수 있다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사이트의 기능에 따라 요구되는 테이블을 설계하고</a:t>
            </a:r>
            <a:r>
              <a:rPr lang="en-US" altLang="ko-KR" dirty="0"/>
              <a:t>, </a:t>
            </a:r>
            <a:r>
              <a:rPr lang="ko-KR" altLang="en-US" dirty="0"/>
              <a:t>필요한 기능을 도출할 수 있다</a:t>
            </a:r>
            <a:r>
              <a:rPr lang="en-US" altLang="ko-KR" dirty="0"/>
              <a:t>.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/>
              <a:t>기본키</a:t>
            </a:r>
            <a:r>
              <a:rPr lang="en-US" altLang="ko-KR" dirty="0"/>
              <a:t>(Primary Key)</a:t>
            </a:r>
            <a:r>
              <a:rPr lang="ko-KR" altLang="en-US" dirty="0"/>
              <a:t>와 </a:t>
            </a:r>
            <a:r>
              <a:rPr lang="ko-KR" altLang="en-US" dirty="0" err="1"/>
              <a:t>외래키</a:t>
            </a:r>
            <a:r>
              <a:rPr lang="en-US" altLang="ko-KR" dirty="0"/>
              <a:t>(Foreign Key)</a:t>
            </a:r>
            <a:r>
              <a:rPr lang="ko-KR" altLang="en-US" dirty="0"/>
              <a:t>의 기능에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테이블과 테이블 사이의 관계를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6600"/>
                </a:solidFill>
              </a:rPr>
              <a:t>UserGrade</a:t>
            </a:r>
            <a:r>
              <a:rPr lang="ko-KR" altLang="en-US" dirty="0"/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sz="2400" dirty="0"/>
              <a:t>회원의 등급에 따라 웹사이트 내에서 수행할 수 있는 권한이 달라짐을 나타내기 위해 도입함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UGrade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종류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</a:rPr>
              <a:t>1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일반회원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자유게시판</a:t>
            </a:r>
            <a:r>
              <a:rPr lang="en-US" altLang="ko-KR" dirty="0">
                <a:sym typeface="Wingdings" panose="05000000000000000000" pitchFamily="2" charset="2"/>
              </a:rPr>
              <a:t>, Q&amp;A </a:t>
            </a:r>
            <a:r>
              <a:rPr lang="ko-KR" altLang="en-US" dirty="0">
                <a:sym typeface="Wingdings" panose="05000000000000000000" pitchFamily="2" charset="2"/>
              </a:rPr>
              <a:t>게시판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우수회원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공부방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Wingdings" panose="05000000000000000000" pitchFamily="2" charset="2"/>
              </a:rPr>
              <a:t>3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프리미엄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공부방 글쓰기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관리자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다이어리 글쓰기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3578"/>
              </p:ext>
            </p:extLst>
          </p:nvPr>
        </p:nvGraphicFramePr>
        <p:xfrm>
          <a:off x="1923010" y="2636912"/>
          <a:ext cx="532020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256203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3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UGrade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3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107B0A7-3AAF-4BEF-9143-585C4465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2833" y="3048831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08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테이블간 관계설정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ERD : Entity</a:t>
            </a:r>
            <a:r>
              <a:rPr lang="ko-KR" altLang="en-US" dirty="0"/>
              <a:t> </a:t>
            </a:r>
            <a:r>
              <a:rPr lang="en-US" altLang="ko-KR" dirty="0"/>
              <a:t>Relationship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20819"/>
              </p:ext>
            </p:extLst>
          </p:nvPr>
        </p:nvGraphicFramePr>
        <p:xfrm>
          <a:off x="5045198" y="4128563"/>
          <a:ext cx="401307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5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844724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3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Ugrade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3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79883"/>
              </p:ext>
            </p:extLst>
          </p:nvPr>
        </p:nvGraphicFramePr>
        <p:xfrm>
          <a:off x="521796" y="1700808"/>
          <a:ext cx="419422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908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PassWd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char(32)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NickName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Birthday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smalldatetime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6797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JoinDate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22750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UGrade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7611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8068" y="1362254"/>
            <a:ext cx="109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Members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5198" y="3762059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UserGrade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D5D5B27-EE50-42DA-BBF2-D7D515DA43C6}"/>
              </a:ext>
            </a:extLst>
          </p:cNvPr>
          <p:cNvCxnSpPr>
            <a:endCxn id="7" idx="1"/>
          </p:cNvCxnSpPr>
          <p:nvPr/>
        </p:nvCxnSpPr>
        <p:spPr>
          <a:xfrm flipV="1">
            <a:off x="4572000" y="4722923"/>
            <a:ext cx="473198" cy="15863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52828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회원가입을</a:t>
            </a:r>
            <a:r>
              <a:rPr lang="en-US" altLang="ko-KR" dirty="0"/>
              <a:t> </a:t>
            </a:r>
            <a:r>
              <a:rPr lang="ko-KR" altLang="en-US" dirty="0"/>
              <a:t>위한 테이블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외래키</a:t>
            </a:r>
            <a:r>
              <a:rPr lang="en-US" altLang="ko-KR" dirty="0"/>
              <a:t>(Foreign Key) </a:t>
            </a:r>
            <a:r>
              <a:rPr lang="ko-KR" altLang="en-US" dirty="0"/>
              <a:t>제약조건</a:t>
            </a:r>
            <a:endParaRPr lang="en-US" altLang="ko-KR" dirty="0"/>
          </a:p>
          <a:p>
            <a:pPr lvl="1"/>
            <a:r>
              <a:rPr lang="ko-KR" altLang="en-US" dirty="0"/>
              <a:t>두 테이블의 데이터 간 연결을 설정하고 강제 적용하는 데 사용되는 열</a:t>
            </a:r>
            <a:endParaRPr lang="en-US" altLang="ko-KR" dirty="0"/>
          </a:p>
          <a:p>
            <a:pPr lvl="1"/>
            <a:r>
              <a:rPr lang="ko-KR" altLang="en-US" dirty="0"/>
              <a:t>테이블 기본 키를 다른 테이블의 열이 참조</a:t>
            </a:r>
            <a:r>
              <a:rPr lang="en-US" altLang="ko-KR" dirty="0"/>
              <a:t>. </a:t>
            </a:r>
            <a:r>
              <a:rPr lang="ko-KR" altLang="en-US" dirty="0"/>
              <a:t>두 번째 테이블에 추가되는 열이 외래 키</a:t>
            </a:r>
            <a:r>
              <a:rPr lang="en-US" altLang="ko-KR" dirty="0"/>
              <a:t>(FK)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1:</a:t>
            </a:r>
            <a:r>
              <a:rPr lang="en-US" altLang="ko-KR" dirty="0">
                <a:solidFill>
                  <a:srgbClr val="C00000"/>
                </a:solidFill>
                <a:sym typeface="Symbol" panose="05050102010706020507" pitchFamily="18" charset="2"/>
              </a:rPr>
              <a:t></a:t>
            </a:r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의</a:t>
            </a:r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관계</a:t>
            </a:r>
            <a:endParaRPr lang="en-US" altLang="ko-KR" dirty="0"/>
          </a:p>
          <a:p>
            <a:pPr lvl="1"/>
            <a:r>
              <a:rPr lang="ko-KR" altLang="en-US" dirty="0"/>
              <a:t>참조</a:t>
            </a:r>
            <a:r>
              <a:rPr lang="en-US" altLang="ko-KR" dirty="0"/>
              <a:t> </a:t>
            </a:r>
            <a:r>
              <a:rPr lang="ko-KR" altLang="en-US" dirty="0"/>
              <a:t>무결성</a:t>
            </a:r>
            <a:endParaRPr lang="en-US" altLang="ko-KR" dirty="0"/>
          </a:p>
          <a:p>
            <a:pPr lvl="2"/>
            <a:r>
              <a:rPr lang="ko-KR" altLang="en-US" dirty="0"/>
              <a:t>기본 키에 정의되지 않은 값을 외래 키에서 참조할 수 없음</a:t>
            </a:r>
            <a:endParaRPr lang="en-US" altLang="ko-KR" dirty="0"/>
          </a:p>
          <a:p>
            <a:pPr lvl="2"/>
            <a:r>
              <a:rPr lang="ko-KR" altLang="en-US" dirty="0"/>
              <a:t>외래 키에서 참조하는 경우 기본 키 열을 임의로 삭제할 수 없음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사례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6600"/>
                </a:solidFill>
              </a:rPr>
              <a:t>Members</a:t>
            </a:r>
            <a:r>
              <a:rPr lang="en-US" altLang="ko-KR" dirty="0"/>
              <a:t> </a:t>
            </a:r>
            <a:r>
              <a:rPr lang="ko-KR" altLang="en-US" dirty="0"/>
              <a:t>테이블의 </a:t>
            </a:r>
            <a:r>
              <a:rPr lang="en-US" altLang="ko-KR" dirty="0" err="1">
                <a:solidFill>
                  <a:srgbClr val="C00000"/>
                </a:solidFill>
              </a:rPr>
              <a:t>UGrade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값</a:t>
            </a:r>
            <a:r>
              <a:rPr lang="ko-KR" altLang="en-US" dirty="0"/>
              <a:t>은 </a:t>
            </a:r>
            <a:r>
              <a:rPr lang="en-US" altLang="ko-KR" dirty="0" err="1">
                <a:solidFill>
                  <a:srgbClr val="006600"/>
                </a:solidFill>
              </a:rPr>
              <a:t>UserGrade</a:t>
            </a:r>
            <a:r>
              <a:rPr lang="en-US" altLang="ko-KR" dirty="0"/>
              <a:t> </a:t>
            </a:r>
            <a:r>
              <a:rPr lang="ko-KR" altLang="en-US" dirty="0"/>
              <a:t>테이블의 기본 키 열이 갖는 값인 </a:t>
            </a:r>
            <a:r>
              <a:rPr lang="en-US" altLang="ko-KR" dirty="0">
                <a:solidFill>
                  <a:srgbClr val="00B0F0"/>
                </a:solidFill>
              </a:rPr>
              <a:t>1</a:t>
            </a:r>
            <a:r>
              <a:rPr lang="en-US" altLang="ko-KR" dirty="0">
                <a:solidFill>
                  <a:srgbClr val="C00000"/>
                </a:solidFill>
              </a:rPr>
              <a:t>~</a:t>
            </a:r>
            <a:r>
              <a:rPr lang="en-US" altLang="ko-KR" dirty="0">
                <a:solidFill>
                  <a:srgbClr val="00B0F0"/>
                </a:solidFill>
              </a:rPr>
              <a:t>4 </a:t>
            </a:r>
            <a:r>
              <a:rPr lang="ko-KR" altLang="en-US" dirty="0"/>
              <a:t>사이의</a:t>
            </a:r>
            <a:r>
              <a:rPr lang="en-US" altLang="ko-KR" dirty="0"/>
              <a:t> </a:t>
            </a:r>
            <a:r>
              <a:rPr lang="ko-KR" altLang="en-US" dirty="0"/>
              <a:t>값을 가져야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6092562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방명록</a:t>
            </a:r>
            <a:r>
              <a:rPr lang="en-US" altLang="ko-KR" dirty="0"/>
              <a:t>(</a:t>
            </a:r>
            <a:r>
              <a:rPr lang="ko-KR" altLang="en-US" dirty="0"/>
              <a:t>출석부</a:t>
            </a:r>
            <a:r>
              <a:rPr lang="en-US" altLang="ko-KR" dirty="0"/>
              <a:t>) </a:t>
            </a:r>
            <a:r>
              <a:rPr lang="ko-KR" altLang="en-US" dirty="0"/>
              <a:t>구현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방명록</a:t>
            </a:r>
            <a:r>
              <a:rPr lang="en-US" altLang="ko-KR" dirty="0"/>
              <a:t>(</a:t>
            </a:r>
            <a:r>
              <a:rPr lang="ko-KR" altLang="en-US" dirty="0"/>
              <a:t>출석부</a:t>
            </a:r>
            <a:r>
              <a:rPr lang="en-US" altLang="ko-KR" dirty="0"/>
              <a:t>) </a:t>
            </a:r>
            <a:r>
              <a:rPr lang="ko-KR" altLang="en-US" dirty="0"/>
              <a:t>구현에 요구되는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6" y="1484784"/>
            <a:ext cx="4776102" cy="4918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77741" y="6093296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아일랜드 승마장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모바일웹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방명록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40" y="1484785"/>
            <a:ext cx="2834757" cy="4953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3803" y="6093296"/>
            <a:ext cx="2880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비전학원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모바일웹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방명록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129335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방명록</a:t>
            </a:r>
            <a:r>
              <a:rPr lang="en-US" altLang="ko-KR" dirty="0"/>
              <a:t>(</a:t>
            </a:r>
            <a:r>
              <a:rPr lang="ko-KR" altLang="en-US" dirty="0"/>
              <a:t>출석부</a:t>
            </a:r>
            <a:r>
              <a:rPr lang="en-US" altLang="ko-KR" dirty="0"/>
              <a:t>) </a:t>
            </a:r>
            <a:r>
              <a:rPr lang="ko-KR" altLang="en-US" dirty="0"/>
              <a:t>구현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6600"/>
                </a:solidFill>
              </a:rPr>
              <a:t>Attendance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 (int)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 err="1"/>
              <a:t>기본키를</a:t>
            </a:r>
            <a:r>
              <a:rPr lang="ko-KR" altLang="en-US" dirty="0"/>
              <a:t> 설정하기 위해서는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>
                <a:solidFill>
                  <a:srgbClr val="C00000"/>
                </a:solidFill>
              </a:rPr>
              <a:t>ID(Identity) </a:t>
            </a:r>
            <a:r>
              <a:rPr lang="ko-KR" altLang="en-US" dirty="0">
                <a:solidFill>
                  <a:srgbClr val="C00000"/>
                </a:solidFill>
              </a:rPr>
              <a:t>사양 지정 </a:t>
            </a:r>
            <a:r>
              <a:rPr lang="en-US" altLang="ko-KR" dirty="0"/>
              <a:t>: </a:t>
            </a:r>
            <a:r>
              <a:rPr lang="ko-KR" altLang="en-US" dirty="0"/>
              <a:t>초기값</a:t>
            </a:r>
            <a:r>
              <a:rPr lang="en-US" altLang="ko-KR" dirty="0"/>
              <a:t> 1, </a:t>
            </a:r>
            <a:r>
              <a:rPr lang="ko-KR" altLang="en-US" dirty="0" err="1"/>
              <a:t>증가값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57122"/>
              </p:ext>
            </p:extLst>
          </p:nvPr>
        </p:nvGraphicFramePr>
        <p:xfrm>
          <a:off x="907981" y="1556792"/>
          <a:ext cx="5320203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256203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UploadDate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A82E75-1883-41B9-B24F-7512EF159E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514" y="1988840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71500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방명록</a:t>
            </a:r>
            <a:r>
              <a:rPr lang="en-US" altLang="ko-KR" dirty="0"/>
              <a:t>(</a:t>
            </a:r>
            <a:r>
              <a:rPr lang="ko-KR" altLang="en-US" dirty="0"/>
              <a:t>출석부</a:t>
            </a:r>
            <a:r>
              <a:rPr lang="en-US" altLang="ko-KR" dirty="0"/>
              <a:t>) </a:t>
            </a:r>
            <a:r>
              <a:rPr lang="ko-KR" altLang="en-US" dirty="0"/>
              <a:t>구현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Attendance </a:t>
            </a:r>
            <a:r>
              <a:rPr lang="ko-KR" altLang="en-US" dirty="0"/>
              <a:t>테이블 관련 기능</a:t>
            </a:r>
            <a:endParaRPr lang="en-US" altLang="ko-KR" dirty="0"/>
          </a:p>
          <a:p>
            <a:pPr lvl="1"/>
            <a:r>
              <a:rPr lang="ko-KR" altLang="en-US" dirty="0"/>
              <a:t>방명록 목록 보기</a:t>
            </a:r>
            <a:endParaRPr lang="en-US" altLang="ko-KR" dirty="0"/>
          </a:p>
          <a:p>
            <a:pPr lvl="1"/>
            <a:r>
              <a:rPr lang="ko-KR" altLang="en-US" dirty="0"/>
              <a:t>방명록 쓰기</a:t>
            </a:r>
            <a:endParaRPr lang="en-US" altLang="ko-KR" dirty="0"/>
          </a:p>
          <a:p>
            <a:pPr lvl="1"/>
            <a:r>
              <a:rPr lang="ko-KR" altLang="en-US" dirty="0"/>
              <a:t>상대에게 이메일 보내기</a:t>
            </a:r>
            <a:endParaRPr lang="en-US" altLang="ko-KR" dirty="0"/>
          </a:p>
          <a:p>
            <a:pPr lvl="1"/>
            <a:r>
              <a:rPr lang="ko-KR" altLang="en-US" dirty="0"/>
              <a:t>방명록 삭제 </a:t>
            </a:r>
            <a:r>
              <a:rPr lang="en-US" altLang="ko-KR" dirty="0"/>
              <a:t>(</a:t>
            </a:r>
            <a:r>
              <a:rPr lang="ko-KR" altLang="en-US" dirty="0"/>
              <a:t>관리자의 경우 강제 삭제 기능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방명록 수정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일반적으로 수정 기능은 사용하지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3155536470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방명록</a:t>
            </a:r>
            <a:r>
              <a:rPr lang="en-US" altLang="ko-KR" dirty="0"/>
              <a:t>(</a:t>
            </a:r>
            <a:r>
              <a:rPr lang="ko-KR" altLang="en-US" dirty="0"/>
              <a:t>출석부</a:t>
            </a:r>
            <a:r>
              <a:rPr lang="en-US" altLang="ko-KR" dirty="0"/>
              <a:t>) </a:t>
            </a:r>
            <a:r>
              <a:rPr lang="ko-KR" altLang="en-US" dirty="0"/>
              <a:t>구현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57123"/>
              </p:ext>
            </p:extLst>
          </p:nvPr>
        </p:nvGraphicFramePr>
        <p:xfrm>
          <a:off x="4923845" y="3481032"/>
          <a:ext cx="413531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74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72217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690966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UploadDate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228178"/>
              </p:ext>
            </p:extLst>
          </p:nvPr>
        </p:nvGraphicFramePr>
        <p:xfrm>
          <a:off x="400443" y="1698456"/>
          <a:ext cx="419422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908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PassWd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char(32)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NickName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Birthday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smalldatetime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6797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JoinDate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22750"/>
                  </a:ext>
                </a:extLst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UGrade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7611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5536" y="1359902"/>
            <a:ext cx="109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Members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3845" y="3112188"/>
            <a:ext cx="1295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Attendance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1E066E-B305-462C-9C59-013322CB33FA}"/>
              </a:ext>
            </a:extLst>
          </p:cNvPr>
          <p:cNvCxnSpPr/>
          <p:nvPr/>
        </p:nvCxnSpPr>
        <p:spPr>
          <a:xfrm flipH="1" flipV="1">
            <a:off x="4355976" y="2348880"/>
            <a:ext cx="567869" cy="21602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4859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게시판에서</a:t>
            </a:r>
            <a:r>
              <a:rPr lang="en-US" altLang="ko-KR" dirty="0"/>
              <a:t> </a:t>
            </a:r>
            <a:r>
              <a:rPr lang="ko-KR" altLang="en-US" dirty="0"/>
              <a:t>관리하여야 하는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666136"/>
            <a:ext cx="6285714" cy="3419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67" y="2884305"/>
            <a:ext cx="5913321" cy="36166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3856873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6" name="내용 개체 틀 3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답변형</a:t>
            </a:r>
            <a:r>
              <a:rPr lang="ko-KR" altLang="en-US" dirty="0"/>
              <a:t> 게시판의 원리</a:t>
            </a:r>
          </a:p>
        </p:txBody>
      </p:sp>
      <p:cxnSp>
        <p:nvCxnSpPr>
          <p:cNvPr id="4" name="직선 화살표 연결선 3"/>
          <p:cNvCxnSpPr>
            <a:stCxn id="7" idx="1"/>
          </p:cNvCxnSpPr>
          <p:nvPr/>
        </p:nvCxnSpPr>
        <p:spPr>
          <a:xfrm rot="10800000" flipH="1" flipV="1">
            <a:off x="124178" y="1668828"/>
            <a:ext cx="71438" cy="41798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rot="10800000" flipH="1" flipV="1">
            <a:off x="754416" y="1651366"/>
            <a:ext cx="71437" cy="41783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10800000" flipH="1" flipV="1">
            <a:off x="1451328" y="1632316"/>
            <a:ext cx="71438" cy="41783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4178" y="1491028"/>
            <a:ext cx="5429250" cy="35718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질문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글번호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: 2)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7116" y="1848216"/>
            <a:ext cx="4786312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8791" y="2205403"/>
            <a:ext cx="4071937" cy="35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A-1</a:t>
            </a:r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7116" y="2562591"/>
            <a:ext cx="4786312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B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68791" y="2919778"/>
            <a:ext cx="4071937" cy="35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B-1</a:t>
            </a:r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4178" y="3419841"/>
            <a:ext cx="5429250" cy="35718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질문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글번호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: 1)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7116" y="3777028"/>
            <a:ext cx="4786312" cy="3571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81491" y="4134216"/>
            <a:ext cx="4071937" cy="3571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A-1</a:t>
            </a:r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81491" y="4491403"/>
            <a:ext cx="4071937" cy="357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 </a:t>
            </a:r>
            <a:r>
              <a:rPr lang="en-US" altLang="ko-KR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A-2</a:t>
            </a:r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5753" y="5726055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649641" y="5726055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1351316" y="5726055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891" y="6040380"/>
            <a:ext cx="13773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GrpDepth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5553428" y="1464041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553428" y="1835516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5553428" y="2208578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553428" y="2580053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5553428" y="2951528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>
            <a:off x="5553428" y="3419841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5553428" y="3750041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5553428" y="4091353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5553428" y="4434253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1964" y="5033179"/>
            <a:ext cx="161082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GrpPosition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오른쪽 중괄호 29"/>
          <p:cNvSpPr/>
          <p:nvPr/>
        </p:nvSpPr>
        <p:spPr>
          <a:xfrm>
            <a:off x="6053491" y="1562466"/>
            <a:ext cx="285750" cy="1714500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오른쪽 중괄호 30"/>
          <p:cNvSpPr/>
          <p:nvPr/>
        </p:nvSpPr>
        <p:spPr>
          <a:xfrm>
            <a:off x="6053491" y="3491278"/>
            <a:ext cx="285750" cy="1285875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116" y="2062528"/>
            <a:ext cx="228139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동일그룹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GrpNo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=2(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글번호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51953" y="3791316"/>
            <a:ext cx="228139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동일그룹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GrpNo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=1(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글번호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화살표 연결선 34"/>
          <p:cNvCxnSpPr>
            <a:stCxn id="29" idx="0"/>
          </p:cNvCxnSpPr>
          <p:nvPr/>
        </p:nvCxnSpPr>
        <p:spPr>
          <a:xfrm flipV="1">
            <a:off x="5567377" y="4796205"/>
            <a:ext cx="156752" cy="2369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2160" y="5460993"/>
            <a:ext cx="3046027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BbsList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정렬기준은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342900" indent="-342900">
              <a:buAutoNum type="arabicParenBoth"/>
            </a:pPr>
            <a:r>
              <a:rPr lang="en-US" altLang="ko-KR" sz="20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GrpNo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DESC</a:t>
            </a:r>
          </a:p>
          <a:p>
            <a:pPr marL="342900" indent="-342900">
              <a:buAutoNum type="arabicParenBoth"/>
            </a:pPr>
            <a:r>
              <a:rPr lang="en-US" altLang="ko-KR" sz="20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GrpPosition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ASC</a:t>
            </a:r>
            <a:endParaRPr lang="ko-KR" alt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39530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6600"/>
                </a:solidFill>
              </a:rPr>
              <a:t>Bbs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719"/>
              </p:ext>
            </p:extLst>
          </p:nvPr>
        </p:nvGraphicFramePr>
        <p:xfrm>
          <a:off x="521796" y="1462482"/>
          <a:ext cx="446705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47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GrpNo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GrpDepth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67974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GrpPosition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22750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BbsID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7611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FileSize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085028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LinkUrl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7360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73477" y="1786389"/>
            <a:ext cx="3554178" cy="47736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번호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lang="en-US" altLang="ko-KR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사양 지정</a:t>
            </a:r>
            <a:endParaRPr lang="en-US" altLang="ko-KR" sz="18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제목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내용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쓴 사람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id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저장</a:t>
            </a:r>
            <a:endParaRPr lang="en-US" altLang="ko-KR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글 올린 시간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조회수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그룹번호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그룹깊이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&gt;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들여쓰기</a:t>
            </a:r>
            <a:endParaRPr lang="en-US" altLang="ko-KR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그룹위치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&gt; 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리스트 출력순서</a:t>
            </a:r>
            <a:endParaRPr lang="en-US" altLang="ko-KR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게시판 종류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&gt;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11,12,13,21,22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첨부파일 이름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첨부파일 크기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하이퍼링크 주소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른쪽 중괄호 11"/>
          <p:cNvSpPr/>
          <p:nvPr/>
        </p:nvSpPr>
        <p:spPr>
          <a:xfrm>
            <a:off x="2743915" y="4100228"/>
            <a:ext cx="182292" cy="90328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7824" y="4088223"/>
            <a:ext cx="133882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답변형</a:t>
            </a:r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게시판에서</a:t>
            </a:r>
            <a:endParaRPr lang="en-US" altLang="ko-KR" sz="18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1507" y="5107486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게시판확장기능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DE9A69-D384-41F7-864A-D2FEC9897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4" y="1839982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330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웹 사이트 기획 및 구축 시의 고려사항</a:t>
            </a:r>
            <a:r>
              <a:rPr lang="en-US" altLang="ko-KR" sz="3600" dirty="0"/>
              <a:t>(1)</a:t>
            </a:r>
            <a:endParaRPr lang="ko-KR" altLang="en-US" sz="36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환경의 변화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사이트와 인트라넷의 규모는 점점 커지고 또 복잡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찾고자 하는 자료를 제대로 검색하지 못해 혼란스러워 하는 경우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사용자들은 라디오나 </a:t>
            </a:r>
            <a:r>
              <a:rPr lang="en-US" altLang="ko-KR" dirty="0"/>
              <a:t>TV, </a:t>
            </a:r>
            <a:r>
              <a:rPr lang="ko-KR" altLang="en-US" dirty="0"/>
              <a:t>신문 등 매체와는 비교할 수 없을 정도로 매우 짧은 시간 동안만 주의를 집중</a:t>
            </a:r>
            <a:endParaRPr lang="en-US" altLang="ko-KR" dirty="0"/>
          </a:p>
          <a:p>
            <a:r>
              <a:rPr lang="ko-KR" altLang="en-US" dirty="0"/>
              <a:t>정보설계의 필요성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정보설계와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</a:rPr>
              <a:t>사용성을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 고려하지 않으면 외면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defRPr/>
            </a:pPr>
            <a:r>
              <a:rPr lang="ko-KR" altLang="en-US" dirty="0"/>
              <a:t>사이트의 목적과 비전을 분명히 해야 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스폰서의 요구와 사용자들의 요구 사이에서의 균형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어떤 </a:t>
            </a:r>
            <a:r>
              <a:rPr lang="ko-KR" altLang="en-US" dirty="0" err="1"/>
              <a:t>콘텐츠와</a:t>
            </a:r>
            <a:r>
              <a:rPr lang="ko-KR" altLang="en-US" dirty="0"/>
              <a:t> 기능을 제공 할 것인가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사이트에서 정보를 제대로 찾을 수 있도록 명확하게 설계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시간이 지남에 따라 웹사이트가 성장할 수 있게 하는 장기계획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43663" y="1001043"/>
            <a:ext cx="2692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취중선님의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블로그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924405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6600"/>
                </a:solidFill>
              </a:rPr>
              <a:t>BbsInfo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16818"/>
              </p:ext>
            </p:extLst>
          </p:nvPr>
        </p:nvGraphicFramePr>
        <p:xfrm>
          <a:off x="521796" y="1462482"/>
          <a:ext cx="4914300" cy="317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317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711823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열이름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itchFamily="50" charset="-127"/>
                          <a:ea typeface="맑은 고딕" pitchFamily="50" charset="-127"/>
                        </a:rPr>
                        <a:t>데이터형식</a:t>
                      </a: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latin typeface="맑은 고딕" pitchFamily="50" charset="-127"/>
                          <a:ea typeface="맑은 고딕" pitchFamily="50" charset="-127"/>
                        </a:rPr>
                        <a:t>허용</a:t>
                      </a: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BbsID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TableName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(20)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BbsName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(20)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ReadAuth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WriteAuth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Reply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bit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HyperLink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bit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73477" y="1844824"/>
            <a:ext cx="3130985" cy="28489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번호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 내용 저장 테이블명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게시판 이름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읽기 권한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20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쓰기 권한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댓글여부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하이퍼링크 사용여부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DE9A69-D384-41F7-864A-D2FEC9897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4" y="1916832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9253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A693B6-A80E-4C48-9256-C24B066D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40801"/>
              </p:ext>
            </p:extLst>
          </p:nvPr>
        </p:nvGraphicFramePr>
        <p:xfrm>
          <a:off x="4716016" y="2204864"/>
          <a:ext cx="4363891" cy="317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6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457410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278895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열이름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itchFamily="50" charset="-127"/>
                          <a:ea typeface="맑은 고딕" pitchFamily="50" charset="-127"/>
                        </a:rPr>
                        <a:t>데이터형식</a:t>
                      </a: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latin typeface="맑은 고딕" pitchFamily="50" charset="-127"/>
                          <a:ea typeface="맑은 고딕" pitchFamily="50" charset="-127"/>
                        </a:rPr>
                        <a:t>허용</a:t>
                      </a: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BbsID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TableName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(20)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BbsName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(20)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ReadAuth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WriteAuth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Reply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bit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latin typeface="맑은 고딕" pitchFamily="50" charset="-127"/>
                          <a:ea typeface="맑은 고딕" pitchFamily="50" charset="-127"/>
                        </a:rPr>
                        <a:t>HyperLink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bit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2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3" marR="91423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1925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2E7F59-D417-4118-BCD4-069E8B102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09628"/>
              </p:ext>
            </p:extLst>
          </p:nvPr>
        </p:nvGraphicFramePr>
        <p:xfrm>
          <a:off x="305771" y="2204864"/>
          <a:ext cx="390618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68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122750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BbsID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73607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Bbs</a:t>
            </a:r>
            <a:r>
              <a:rPr lang="en-US" altLang="ko-KR" dirty="0"/>
              <a:t> </a:t>
            </a:r>
            <a:r>
              <a:rPr lang="ko-KR" altLang="en-US" dirty="0"/>
              <a:t>테이블과</a:t>
            </a:r>
            <a:r>
              <a:rPr lang="en-US" altLang="ko-KR" dirty="0"/>
              <a:t> </a:t>
            </a:r>
            <a:r>
              <a:rPr lang="en-US" altLang="ko-KR" dirty="0" err="1"/>
              <a:t>BbsInfo</a:t>
            </a:r>
            <a:r>
              <a:rPr lang="en-US" altLang="ko-KR" dirty="0"/>
              <a:t> </a:t>
            </a:r>
            <a:r>
              <a:rPr lang="ko-KR" altLang="en-US" dirty="0"/>
              <a:t>테이블의 관계</a:t>
            </a: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216968" y="1743199"/>
            <a:ext cx="2892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400" b="1" dirty="0" err="1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Bbs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게시판 테이블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4716016" y="1743199"/>
            <a:ext cx="4097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400" b="1" dirty="0" err="1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BbsInfo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{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게시판설정 테이블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104" y="5661248"/>
            <a:ext cx="530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BbsID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C#,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12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ASP.NET,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13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 MS-SQL</a:t>
            </a:r>
          </a:p>
          <a:p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       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21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 Free,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22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 Q&amp;A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D88A756-3535-4D24-9769-2128C489EB72}"/>
              </a:ext>
            </a:extLst>
          </p:cNvPr>
          <p:cNvCxnSpPr>
            <a:cxnSpLocks/>
          </p:cNvCxnSpPr>
          <p:nvPr/>
        </p:nvCxnSpPr>
        <p:spPr>
          <a:xfrm flipV="1">
            <a:off x="3863032" y="2780928"/>
            <a:ext cx="831352" cy="10801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9605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6600"/>
                </a:solidFill>
              </a:rPr>
              <a:t>Notice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725769"/>
              </p:ext>
            </p:extLst>
          </p:nvPr>
        </p:nvGraphicFramePr>
        <p:xfrm>
          <a:off x="521796" y="1462482"/>
          <a:ext cx="453760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296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7611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73477" y="2544403"/>
            <a:ext cx="3994323" cy="11726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공지사항과 같이 단일 게시판을 이용하고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답변이 필요 없는 경우에는 테이블 구조가 간단해 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CD411C-8119-47FA-ABB6-EC8CD8E05C4D}"/>
              </a:ext>
            </a:extLst>
          </p:cNvPr>
          <p:cNvSpPr/>
          <p:nvPr/>
        </p:nvSpPr>
        <p:spPr>
          <a:xfrm>
            <a:off x="5004048" y="1772816"/>
            <a:ext cx="1659429" cy="414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lang="en-US" altLang="ko-KR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사양 지정</a:t>
            </a:r>
            <a:endParaRPr lang="en-US" altLang="ko-KR" sz="18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1FA33-64BE-4B85-A7EE-4085BB568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175" y="1822535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059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게시판을 위한 테이블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Bbs</a:t>
            </a:r>
            <a:r>
              <a:rPr lang="en-US" altLang="ko-KR" dirty="0"/>
              <a:t> </a:t>
            </a:r>
            <a:r>
              <a:rPr lang="ko-KR" altLang="en-US" dirty="0"/>
              <a:t>테이블 관련 기능</a:t>
            </a:r>
            <a:endParaRPr lang="en-US" altLang="ko-KR" dirty="0"/>
          </a:p>
          <a:p>
            <a:pPr lvl="1"/>
            <a:r>
              <a:rPr lang="ko-KR" altLang="en-US" dirty="0"/>
              <a:t>목록 보기</a:t>
            </a:r>
            <a:endParaRPr lang="en-US" altLang="ko-KR" dirty="0"/>
          </a:p>
          <a:p>
            <a:pPr lvl="1"/>
            <a:r>
              <a:rPr lang="ko-KR" altLang="en-US" dirty="0"/>
              <a:t>새 글 등록 </a:t>
            </a:r>
            <a:r>
              <a:rPr lang="en-US" altLang="ko-KR" dirty="0"/>
              <a:t>/ </a:t>
            </a:r>
            <a:r>
              <a:rPr lang="ko-KR" altLang="en-US" dirty="0"/>
              <a:t>글 수정 </a:t>
            </a:r>
            <a:r>
              <a:rPr lang="en-US" altLang="ko-KR" dirty="0"/>
              <a:t>/ </a:t>
            </a:r>
            <a:r>
              <a:rPr lang="ko-KR" altLang="en-US" dirty="0"/>
              <a:t>글 삭제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답변 등록 </a:t>
            </a:r>
            <a:r>
              <a:rPr lang="en-US" altLang="ko-KR" dirty="0"/>
              <a:t>/ </a:t>
            </a:r>
            <a:r>
              <a:rPr lang="ko-KR" altLang="en-US" dirty="0"/>
              <a:t>답변 수정 </a:t>
            </a:r>
            <a:r>
              <a:rPr lang="en-US" altLang="ko-KR" dirty="0"/>
              <a:t>/ </a:t>
            </a:r>
            <a:r>
              <a:rPr lang="ko-KR" altLang="en-US" dirty="0"/>
              <a:t>답변 삭제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글쓰기와 거의 같음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글 상세 보기</a:t>
            </a:r>
          </a:p>
        </p:txBody>
      </p:sp>
    </p:spTree>
    <p:extLst>
      <p:ext uri="{BB962C8B-B14F-4D97-AF65-F5344CB8AC3E}">
        <p14:creationId xmlns:p14="http://schemas.microsoft.com/office/powerpoint/2010/main" val="401554822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웹앨범</a:t>
            </a:r>
            <a:r>
              <a:rPr lang="ko-KR" altLang="en-US" sz="3600" dirty="0"/>
              <a:t>을 위한 테이블</a:t>
            </a:r>
            <a:r>
              <a:rPr lang="en-US" altLang="ko-KR" sz="3600" dirty="0"/>
              <a:t>(1)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앨범을 위해 관리하여야 하는 정보는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" y="1514390"/>
            <a:ext cx="6183017" cy="45068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28" y="2996952"/>
            <a:ext cx="4392488" cy="32772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814304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웹앨범</a:t>
            </a:r>
            <a:r>
              <a:rPr lang="ko-KR" altLang="en-US" sz="3600" dirty="0" err="1">
                <a:latin typeface="+mj-ea"/>
              </a:rPr>
              <a:t>을</a:t>
            </a:r>
            <a:r>
              <a:rPr lang="ko-KR" altLang="en-US" sz="3600" dirty="0">
                <a:latin typeface="+mj-ea"/>
              </a:rPr>
              <a:t> 위한 테이블</a:t>
            </a:r>
            <a:r>
              <a:rPr lang="en-US" altLang="ko-KR" sz="3600" dirty="0">
                <a:latin typeface="+mj-ea"/>
              </a:rPr>
              <a:t>(2)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6600"/>
                </a:solidFill>
              </a:rPr>
              <a:t>Photos</a:t>
            </a:r>
            <a:r>
              <a:rPr lang="ko-KR" altLang="en-US" dirty="0"/>
              <a:t> 테이블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8855" y="1916832"/>
            <a:ext cx="224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사양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6" y="458403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앨범 번호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1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: My Photo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: Campus Life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: Good Scenery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70752"/>
              </p:ext>
            </p:extLst>
          </p:nvPr>
        </p:nvGraphicFramePr>
        <p:xfrm>
          <a:off x="521796" y="1583040"/>
          <a:ext cx="446705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47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604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0CA970A-0E81-42F5-9DBC-6FA239F83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4" y="1983998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17702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웹앨범</a:t>
            </a:r>
            <a:r>
              <a:rPr lang="ko-KR" altLang="en-US" sz="3600" dirty="0"/>
              <a:t>을 위한 테이블</a:t>
            </a:r>
            <a:r>
              <a:rPr lang="en-US" altLang="ko-KR" sz="3600" dirty="0"/>
              <a:t>(3)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6600"/>
                </a:solidFill>
              </a:rPr>
              <a:t>PhotosInfo</a:t>
            </a:r>
            <a:r>
              <a:rPr lang="ko-KR" altLang="en-US" dirty="0"/>
              <a:t> 테이블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72680"/>
              </p:ext>
            </p:extLst>
          </p:nvPr>
        </p:nvGraphicFramePr>
        <p:xfrm>
          <a:off x="521796" y="1583040"/>
          <a:ext cx="446705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956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857015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AlbumID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ReadAuth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WriteAuth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4682" y="1421433"/>
            <a:ext cx="3330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앨범 번호 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My Photo, </a:t>
            </a:r>
          </a:p>
          <a:p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2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Campus Life, </a:t>
            </a:r>
          </a:p>
          <a:p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  </a:t>
            </a:r>
            <a:r>
              <a:rPr lang="en-US" altLang="ko-KR" sz="18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Good</a:t>
            </a:r>
            <a:r>
              <a:rPr lang="ko-KR" altLang="en-US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8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Scenery 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2510" y="227952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앨범 제목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510" y="2645745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사진정보 저장 테이블 이름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1785" y="300578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읽기 권한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1060" y="339664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쓰기 권한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265664"/>
            <a:ext cx="8352928" cy="1904624"/>
          </a:xfrm>
          <a:prstGeom prst="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웹 앨범과 관련한 모든 데이터는 </a:t>
            </a:r>
            <a:r>
              <a:rPr lang="en-US" altLang="ko-KR" sz="2000" b="1" dirty="0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Photos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테이블에 저장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80000" indent="-180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그러나 </a:t>
            </a:r>
            <a:r>
              <a:rPr lang="en-US" altLang="ko-KR" sz="2000" b="1" dirty="0" err="1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PhotosInfo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테이블에 저장된 앨범 번호에 따라 해당 사진이 어떤 앨범에 포함된 것인 지 구분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읽기 및 쓰기 권한도 지정 가능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180000" indent="-180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쓰기 권한은 </a:t>
            </a:r>
            <a:r>
              <a:rPr lang="en-US" altLang="ko-KR" sz="2000" b="1" dirty="0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Members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b="1" dirty="0" err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UGrade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b="1" dirty="0" err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ReadAuth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2000" b="1" dirty="0" err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WriteAuth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비교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   </a:t>
            </a:r>
            <a:r>
              <a:rPr lang="en-US" altLang="ko-KR" sz="2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UGrade</a:t>
            </a:r>
            <a:r>
              <a:rPr lang="ko-KR" altLang="en-US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&gt;=</a:t>
            </a:r>
            <a:r>
              <a:rPr lang="ko-KR" altLang="en-US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ReadAuth</a:t>
            </a:r>
            <a:r>
              <a:rPr lang="en-US" altLang="ko-KR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2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WriteAuth</a:t>
            </a:r>
            <a:r>
              <a:rPr lang="en-US" altLang="ko-KR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권한 보유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2D798D-64BE-4524-B054-CB3B1FCB3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4" y="1916832"/>
            <a:ext cx="605576" cy="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74436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A037A4B-C85A-411A-B244-1D323C93D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42951"/>
              </p:ext>
            </p:extLst>
          </p:nvPr>
        </p:nvGraphicFramePr>
        <p:xfrm>
          <a:off x="107505" y="2204864"/>
          <a:ext cx="427266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44276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77676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83984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604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웹앨범</a:t>
            </a:r>
            <a:r>
              <a:rPr lang="ko-KR" altLang="en-US" sz="3600" dirty="0"/>
              <a:t>을 위한 테이블</a:t>
            </a:r>
            <a:r>
              <a:rPr lang="en-US" altLang="ko-KR" sz="3600" dirty="0"/>
              <a:t>(4)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Photos </a:t>
            </a:r>
            <a:r>
              <a:rPr lang="ko-KR" altLang="en-US" dirty="0"/>
              <a:t>테이블과</a:t>
            </a:r>
            <a:r>
              <a:rPr lang="en-US" altLang="ko-KR" dirty="0"/>
              <a:t> </a:t>
            </a:r>
            <a:r>
              <a:rPr lang="en-US" altLang="ko-KR" dirty="0" err="1"/>
              <a:t>PhotosInfo</a:t>
            </a:r>
            <a:r>
              <a:rPr lang="en-US" altLang="ko-KR" dirty="0"/>
              <a:t> </a:t>
            </a:r>
            <a:r>
              <a:rPr lang="ko-KR" altLang="en-US" dirty="0"/>
              <a:t>테이블의 관계</a:t>
            </a: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216968" y="1743199"/>
            <a:ext cx="3488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Photos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웹앨범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테이블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4644008" y="1743199"/>
            <a:ext cx="45851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sz="2400" b="1" dirty="0" err="1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</a:rPr>
              <a:t>PhotosInfo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웹앨범설정 테이블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D88A756-3535-4D24-9769-2128C489EB72}"/>
              </a:ext>
            </a:extLst>
          </p:cNvPr>
          <p:cNvCxnSpPr>
            <a:cxnSpLocks/>
          </p:cNvCxnSpPr>
          <p:nvPr/>
        </p:nvCxnSpPr>
        <p:spPr>
          <a:xfrm flipV="1">
            <a:off x="4211960" y="2740289"/>
            <a:ext cx="551869" cy="26329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E4EF2ED-546E-4EFD-842F-5D3E99B6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081773"/>
              </p:ext>
            </p:extLst>
          </p:nvPr>
        </p:nvGraphicFramePr>
        <p:xfrm>
          <a:off x="4763829" y="2204864"/>
          <a:ext cx="41185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668">
                  <a:extLst>
                    <a:ext uri="{9D8B030D-6E8A-4147-A177-3AD203B41FA5}">
                      <a16:colId xmlns:a16="http://schemas.microsoft.com/office/drawing/2014/main" val="2255377251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348074613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55002510"/>
                    </a:ext>
                  </a:extLst>
                </a:gridCol>
              </a:tblGrid>
              <a:tr h="330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열이름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6484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AlbumID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2542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7755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nchar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207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ReadAuth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175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WriteAuth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59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1390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웹앨범</a:t>
            </a:r>
            <a:r>
              <a:rPr lang="ko-KR" altLang="en-US" sz="3600" dirty="0"/>
              <a:t>을 위한 테이블</a:t>
            </a:r>
            <a:r>
              <a:rPr lang="en-US" altLang="ko-KR" sz="3600" dirty="0"/>
              <a:t>(5)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Photos</a:t>
            </a:r>
            <a:r>
              <a:rPr lang="ko-KR" altLang="en-US" dirty="0"/>
              <a:t> 테이블 관련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사진 목록 보기</a:t>
            </a:r>
            <a:endParaRPr lang="en-US" altLang="ko-KR" dirty="0"/>
          </a:p>
          <a:p>
            <a:pPr lvl="1"/>
            <a:r>
              <a:rPr lang="ko-KR" altLang="en-US" dirty="0"/>
              <a:t>사진 올리기</a:t>
            </a:r>
            <a:endParaRPr lang="en-US" altLang="ko-KR" dirty="0"/>
          </a:p>
          <a:p>
            <a:pPr lvl="1"/>
            <a:r>
              <a:rPr lang="ko-KR" altLang="en-US" dirty="0"/>
              <a:t>사진 수정</a:t>
            </a:r>
            <a:endParaRPr lang="en-US" altLang="ko-KR" dirty="0"/>
          </a:p>
          <a:p>
            <a:pPr lvl="1"/>
            <a:r>
              <a:rPr lang="ko-KR" altLang="en-US" dirty="0"/>
              <a:t>사진 삭제 </a:t>
            </a:r>
            <a:r>
              <a:rPr lang="en-US" altLang="ko-KR" dirty="0"/>
              <a:t>(</a:t>
            </a:r>
            <a:r>
              <a:rPr lang="ko-KR" altLang="en-US" dirty="0"/>
              <a:t>관리자의 경우 강제 삭제 권한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사진 상세 보기</a:t>
            </a:r>
          </a:p>
        </p:txBody>
      </p:sp>
    </p:spTree>
    <p:extLst>
      <p:ext uri="{BB962C8B-B14F-4D97-AF65-F5344CB8AC3E}">
        <p14:creationId xmlns:p14="http://schemas.microsoft.com/office/powerpoint/2010/main" val="3302397304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ERD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A8F8F2-8535-428B-9C55-D1448CC0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05774"/>
            <a:ext cx="8100392" cy="54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9003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웹 사이트 기획 및 구축 시의 고려사항</a:t>
            </a:r>
            <a:r>
              <a:rPr lang="en-US" altLang="ko-KR" sz="3600" dirty="0"/>
              <a:t>(2)</a:t>
            </a:r>
            <a:endParaRPr lang="ko-KR" altLang="en-US" sz="36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IA(Information Architecture) </a:t>
            </a:r>
            <a:r>
              <a:rPr lang="ko-KR" altLang="en-US" dirty="0"/>
              <a:t>고려 웹사이트</a:t>
            </a:r>
            <a:endParaRPr lang="en-US" altLang="ko-KR" dirty="0"/>
          </a:p>
          <a:p>
            <a:pPr lvl="1"/>
            <a:r>
              <a:rPr lang="ko-KR" altLang="en-US" dirty="0"/>
              <a:t>고객</a:t>
            </a:r>
            <a:r>
              <a:rPr lang="en-US" altLang="ko-KR" dirty="0"/>
              <a:t>, </a:t>
            </a:r>
            <a:r>
              <a:rPr lang="ko-KR" altLang="en-US" dirty="0"/>
              <a:t>제작자</a:t>
            </a:r>
            <a:r>
              <a:rPr lang="en-US" altLang="ko-KR" dirty="0"/>
              <a:t>, </a:t>
            </a:r>
            <a:r>
              <a:rPr lang="ko-KR" altLang="en-US" dirty="0"/>
              <a:t>운영자 모두에게 이득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고객의 관점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다양한 요구에 따른 정보 검색 방법 지원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제작자의 관점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IA</a:t>
            </a:r>
            <a:r>
              <a:rPr lang="ko-KR" altLang="en-US" dirty="0"/>
              <a:t>의 재설계는 그래픽 </a:t>
            </a:r>
            <a:r>
              <a:rPr lang="ko-KR" altLang="en-US" dirty="0" err="1"/>
              <a:t>네비게이션</a:t>
            </a:r>
            <a:r>
              <a:rPr lang="ko-KR" altLang="en-US" dirty="0"/>
              <a:t> 바에서부터 </a:t>
            </a:r>
            <a:r>
              <a:rPr lang="ko-KR" altLang="en-US" dirty="0" err="1"/>
              <a:t>콘텐츠</a:t>
            </a:r>
            <a:r>
              <a:rPr lang="ko-KR" altLang="en-US" dirty="0"/>
              <a:t> 그 자체에 이르기까지 모든 면에 있어서 매우 값비싼 대가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IA</a:t>
            </a:r>
            <a:r>
              <a:rPr lang="ko-KR" altLang="en-US" dirty="0"/>
              <a:t>는 웹 사이트의 조감도를 이해하고 전달하는 일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IA </a:t>
            </a:r>
            <a:r>
              <a:rPr lang="ko-KR" altLang="en-US" dirty="0"/>
              <a:t>문제들은 사이트가 제작이전</a:t>
            </a:r>
            <a:r>
              <a:rPr lang="en-US" altLang="ko-KR" dirty="0"/>
              <a:t>, </a:t>
            </a:r>
            <a:r>
              <a:rPr lang="ko-KR" altLang="en-US" dirty="0"/>
              <a:t>즉 설계 단계에서 해결되어야 함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1544" y="6151891"/>
            <a:ext cx="2692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취중선님의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블로그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1248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향후의 데이터베이스 관련</a:t>
            </a:r>
            <a:r>
              <a:rPr lang="en-US" altLang="ko-KR" dirty="0"/>
              <a:t> </a:t>
            </a:r>
            <a:r>
              <a:rPr lang="ko-KR" altLang="en-US" dirty="0"/>
              <a:t>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추가할 테이블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일기장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>
                <a:solidFill>
                  <a:srgbClr val="006600"/>
                </a:solidFill>
              </a:rPr>
              <a:t>Diary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6600"/>
                </a:solidFill>
              </a:rPr>
              <a:t>DiaryReply</a:t>
            </a:r>
            <a:endParaRPr lang="en-US" altLang="ko-KR" dirty="0">
              <a:solidFill>
                <a:srgbClr val="0066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dirty="0"/>
              <a:t>공부방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 err="1">
                <a:solidFill>
                  <a:srgbClr val="006600"/>
                </a:solidFill>
              </a:rPr>
              <a:t>StudyRoom</a:t>
            </a:r>
            <a:r>
              <a:rPr lang="en-US" altLang="ko-KR" dirty="0"/>
              <a:t> (</a:t>
            </a:r>
            <a:r>
              <a:rPr lang="en-US" altLang="ko-KR" dirty="0" err="1"/>
              <a:t>Bbs</a:t>
            </a:r>
            <a:r>
              <a:rPr lang="ko-KR" altLang="en-US" dirty="0"/>
              <a:t>와 동일하며</a:t>
            </a:r>
            <a:r>
              <a:rPr lang="en-US" altLang="ko-KR" dirty="0"/>
              <a:t>, </a:t>
            </a:r>
            <a:r>
              <a:rPr lang="ko-KR" altLang="en-US" dirty="0" err="1"/>
              <a:t>저장위치를</a:t>
            </a:r>
            <a:r>
              <a:rPr lang="ko-KR" altLang="en-US" dirty="0"/>
              <a:t> 구분하기 위함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설문 조사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 err="1">
                <a:solidFill>
                  <a:srgbClr val="006600"/>
                </a:solidFill>
              </a:rPr>
              <a:t>PollOptions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6600"/>
                </a:solidFill>
              </a:rPr>
              <a:t>PollQuestions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6600"/>
                </a:solidFill>
              </a:rPr>
              <a:t>PollVotedUser</a:t>
            </a:r>
            <a:endParaRPr lang="en-US" altLang="ko-KR" dirty="0">
              <a:solidFill>
                <a:srgbClr val="0066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dirty="0"/>
              <a:t>쪽지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>
                <a:solidFill>
                  <a:srgbClr val="006600"/>
                </a:solidFill>
              </a:rPr>
              <a:t>Message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추가할</a:t>
            </a:r>
            <a:r>
              <a:rPr lang="en-US" altLang="ko-KR" dirty="0"/>
              <a:t> </a:t>
            </a:r>
            <a:r>
              <a:rPr lang="ko-KR" altLang="en-US" dirty="0"/>
              <a:t>개체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저장프로시저</a:t>
            </a:r>
            <a:r>
              <a:rPr lang="en-US" altLang="ko-KR" dirty="0"/>
              <a:t>(Stored Procedure)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98086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과제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내용을 </a:t>
            </a:r>
            <a:r>
              <a:rPr lang="en-US" altLang="ko-KR" dirty="0"/>
              <a:t>LMS</a:t>
            </a:r>
            <a:r>
              <a:rPr lang="ko-KR" altLang="en-US" dirty="0"/>
              <a:t>에 </a:t>
            </a:r>
            <a:r>
              <a:rPr lang="ko-KR" altLang="en-US" dirty="0" err="1"/>
              <a:t>제출하시오</a:t>
            </a:r>
            <a:endParaRPr lang="en-US" altLang="ko-KR" dirty="0"/>
          </a:p>
          <a:p>
            <a:pPr lvl="1"/>
            <a:r>
              <a:rPr lang="ko-KR" altLang="en-US" dirty="0"/>
              <a:t>생성한</a:t>
            </a:r>
            <a:r>
              <a:rPr lang="en-US" altLang="ko-KR" dirty="0"/>
              <a:t> DB(</a:t>
            </a:r>
            <a:r>
              <a:rPr lang="en-US" altLang="ko-KR" dirty="0" err="1">
                <a:solidFill>
                  <a:srgbClr val="C00000"/>
                </a:solidFill>
              </a:rPr>
              <a:t>MyWebSite</a:t>
            </a:r>
            <a:r>
              <a:rPr lang="en-US" altLang="ko-KR" dirty="0">
                <a:solidFill>
                  <a:srgbClr val="C00000"/>
                </a:solidFill>
              </a:rPr>
              <a:t>_</a:t>
            </a:r>
            <a:r>
              <a:rPr lang="ko-KR" altLang="en-US" dirty="0">
                <a:solidFill>
                  <a:srgbClr val="C00000"/>
                </a:solidFill>
              </a:rPr>
              <a:t>이니셜</a:t>
            </a:r>
            <a:r>
              <a:rPr lang="en-US" altLang="ko-KR" dirty="0"/>
              <a:t>) </a:t>
            </a:r>
            <a:r>
              <a:rPr lang="ko-KR" altLang="en-US" dirty="0"/>
              <a:t>의</a:t>
            </a:r>
            <a:r>
              <a:rPr lang="en-US" altLang="ko-KR" dirty="0"/>
              <a:t> Backup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/>
              <a:t>“DB Backup </a:t>
            </a:r>
            <a:r>
              <a:rPr lang="ko-KR" altLang="en-US" dirty="0"/>
              <a:t>참고 자료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22~26 </a:t>
            </a:r>
            <a:r>
              <a:rPr lang="ko-KR" altLang="en-US" dirty="0"/>
              <a:t>페이지 참조</a:t>
            </a:r>
            <a:endParaRPr lang="en-US" altLang="ko-KR" dirty="0"/>
          </a:p>
          <a:p>
            <a:pPr lvl="2"/>
            <a:r>
              <a:rPr lang="en-US" altLang="ko-KR" dirty="0"/>
              <a:t>DB </a:t>
            </a:r>
            <a:r>
              <a:rPr lang="ko-KR" altLang="en-US" dirty="0"/>
              <a:t>복원시에는 </a:t>
            </a:r>
            <a:r>
              <a:rPr lang="en-US" altLang="ko-KR" dirty="0"/>
              <a:t>28~32 </a:t>
            </a:r>
            <a:r>
              <a:rPr lang="ko-KR" altLang="en-US" dirty="0"/>
              <a:t>페이지 참조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개인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r>
              <a:rPr lang="en-US" altLang="ko-KR" dirty="0"/>
              <a:t> : </a:t>
            </a:r>
            <a:r>
              <a:rPr lang="ko-KR" altLang="en-US" dirty="0"/>
              <a:t>작성할 웹사이트 설계</a:t>
            </a:r>
            <a:endParaRPr lang="en-US" altLang="ko-KR" dirty="0"/>
          </a:p>
          <a:p>
            <a:pPr lvl="1"/>
            <a:r>
              <a:rPr lang="en-US" altLang="ko-KR" dirty="0"/>
              <a:t>PPT</a:t>
            </a:r>
            <a:r>
              <a:rPr lang="ko-KR" altLang="en-US" dirty="0"/>
              <a:t>로 작성하여 </a:t>
            </a:r>
            <a:r>
              <a:rPr lang="en-US" altLang="ko-KR" dirty="0"/>
              <a:t>LMS</a:t>
            </a:r>
            <a:r>
              <a:rPr lang="ko-KR" altLang="en-US" dirty="0"/>
              <a:t>에 업로드</a:t>
            </a:r>
            <a:endParaRPr lang="en-US" altLang="ko-KR" dirty="0"/>
          </a:p>
          <a:p>
            <a:pPr lvl="1"/>
            <a:r>
              <a:rPr lang="ko-KR" altLang="en-US" dirty="0"/>
              <a:t>주제</a:t>
            </a:r>
            <a:r>
              <a:rPr lang="en-US" altLang="ko-KR" dirty="0"/>
              <a:t>, </a:t>
            </a:r>
            <a:r>
              <a:rPr lang="ko-KR" altLang="en-US" dirty="0"/>
              <a:t>개설목적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벤치마킹 사이트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 이상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Site Map,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각 페이지 디자인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264052903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웹사이트 디자인 및 </a:t>
            </a:r>
            <a:r>
              <a:rPr lang="en-US" altLang="ko-KR" sz="2400" dirty="0"/>
              <a:t>DB </a:t>
            </a:r>
            <a:r>
              <a:rPr lang="ko-KR" altLang="en-US" sz="2400" dirty="0"/>
              <a:t>구축 </a:t>
            </a:r>
            <a:r>
              <a:rPr lang="en-US" altLang="ko-KR" sz="2400" dirty="0"/>
              <a:t>(1)</a:t>
            </a:r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33226"/>
              </p:ext>
            </p:extLst>
          </p:nvPr>
        </p:nvGraphicFramePr>
        <p:xfrm>
          <a:off x="107950" y="1052736"/>
          <a:ext cx="4391596" cy="547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5738">
                  <a:extLst>
                    <a:ext uri="{9D8B030D-6E8A-4147-A177-3AD203B41FA5}">
                      <a16:colId xmlns:a16="http://schemas.microsoft.com/office/drawing/2014/main" val="20332195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28989972"/>
                    </a:ext>
                  </a:extLst>
                </a:gridCol>
                <a:gridCol w="1439714">
                  <a:extLst>
                    <a:ext uri="{9D8B030D-6E8A-4147-A177-3AD203B41FA5}">
                      <a16:colId xmlns:a16="http://schemas.microsoft.com/office/drawing/2014/main" val="1028980698"/>
                    </a:ext>
                  </a:extLst>
                </a:gridCol>
              </a:tblGrid>
              <a:tr h="260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590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54047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95712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8426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ascending (ASC)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45289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attendance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50661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709297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authority (auth)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791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5027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birthday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5573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8457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27492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campus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72070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 (char)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6651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38652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3899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5444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2624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descending (DESC)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3392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diagram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16443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3811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4405"/>
              </p:ext>
            </p:extLst>
          </p:nvPr>
        </p:nvGraphicFramePr>
        <p:xfrm>
          <a:off x="4644454" y="1047705"/>
          <a:ext cx="4391596" cy="547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3730">
                  <a:extLst>
                    <a:ext uri="{9D8B030D-6E8A-4147-A177-3AD203B41FA5}">
                      <a16:colId xmlns:a16="http://schemas.microsoft.com/office/drawing/2014/main" val="20332195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28989972"/>
                    </a:ext>
                  </a:extLst>
                </a:gridCol>
                <a:gridCol w="1511722">
                  <a:extLst>
                    <a:ext uri="{9D8B030D-6E8A-4147-A177-3AD203B41FA5}">
                      <a16:colId xmlns:a16="http://schemas.microsoft.com/office/drawing/2014/main" val="1028980698"/>
                    </a:ext>
                  </a:extLst>
                </a:gridCol>
              </a:tblGrid>
              <a:tr h="260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590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entity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54047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95712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8426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45289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50661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709297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791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identity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5027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information (info)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5573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 (int)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8457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27492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72070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life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6651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38652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nickname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3899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 (no)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5444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2624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3392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16443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3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029141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웹사이트 디자인 및 </a:t>
            </a:r>
            <a:r>
              <a:rPr lang="en-US" altLang="ko-KR" sz="2400" dirty="0"/>
              <a:t>DB </a:t>
            </a:r>
            <a:r>
              <a:rPr lang="ko-KR" altLang="en-US" sz="2400" dirty="0"/>
              <a:t>구축 </a:t>
            </a:r>
            <a:r>
              <a:rPr lang="en-US" altLang="ko-KR" sz="2400" dirty="0"/>
              <a:t>(2)</a:t>
            </a:r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732332"/>
              </p:ext>
            </p:extLst>
          </p:nvPr>
        </p:nvGraphicFramePr>
        <p:xfrm>
          <a:off x="107504" y="1052736"/>
          <a:ext cx="4392042" cy="547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332195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28989972"/>
                    </a:ext>
                  </a:extLst>
                </a:gridCol>
                <a:gridCol w="1367706">
                  <a:extLst>
                    <a:ext uri="{9D8B030D-6E8A-4147-A177-3AD203B41FA5}">
                      <a16:colId xmlns:a16="http://schemas.microsoft.com/office/drawing/2014/main" val="1028980698"/>
                    </a:ext>
                  </a:extLst>
                </a:gridCol>
              </a:tblGrid>
              <a:tr h="260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590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position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54047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95712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procedure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8426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45289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50661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relationship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709297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79166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5027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5573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8457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study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27492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720709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 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6651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unicode (n-)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386521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38992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5444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26245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 (var)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33924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164430"/>
                  </a:ext>
                </a:extLst>
              </a:tr>
              <a:tr h="260600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3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43727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설계</a:t>
            </a:r>
            <a:endParaRPr lang="en-US" altLang="ko-KR" dirty="0"/>
          </a:p>
          <a:p>
            <a:pPr lvl="1"/>
            <a:r>
              <a:rPr lang="ko-KR" altLang="en-US" dirty="0"/>
              <a:t>설계의 중요성</a:t>
            </a:r>
            <a:endParaRPr lang="en-US" altLang="ko-KR" dirty="0"/>
          </a:p>
          <a:p>
            <a:pPr lvl="1"/>
            <a:r>
              <a:rPr lang="ko-KR" altLang="en-US" dirty="0"/>
              <a:t>설계 시의 고려사항</a:t>
            </a:r>
            <a:endParaRPr lang="en-US" altLang="ko-KR" dirty="0"/>
          </a:p>
          <a:p>
            <a:pPr lvl="1"/>
            <a:r>
              <a:rPr lang="ko-KR" altLang="en-US" dirty="0"/>
              <a:t>새로운 아이디어를 얻기 위해</a:t>
            </a:r>
            <a:endParaRPr lang="en-US" altLang="ko-KR" dirty="0"/>
          </a:p>
          <a:p>
            <a:pPr lvl="2"/>
            <a:r>
              <a:rPr lang="en-US" altLang="ko-KR" dirty="0"/>
              <a:t>Brainstorming / Benchmarking</a:t>
            </a:r>
          </a:p>
          <a:p>
            <a:pPr lvl="1"/>
            <a:r>
              <a:rPr lang="ko-KR" altLang="en-US" dirty="0"/>
              <a:t>수업을 위한 홈페이지 설계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벤치마킹을 통한 테이블 설계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테이블 구축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ERD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PK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FK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146158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3714750"/>
            <a:ext cx="27527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아이디어의 도출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950" y="981075"/>
            <a:ext cx="5112121" cy="5519738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브레인스토밍</a:t>
            </a:r>
            <a:r>
              <a:rPr lang="en-US" altLang="ko-KR" dirty="0"/>
              <a:t>(Brainstorming)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회의형식을 통해 테마를 결정하고</a:t>
            </a:r>
            <a:r>
              <a:rPr lang="en-US" altLang="ko-KR" dirty="0"/>
              <a:t>,  </a:t>
            </a:r>
            <a:r>
              <a:rPr lang="ko-KR" altLang="en-US" dirty="0"/>
              <a:t>구성원의 자유발언을 통한 아이디어의 제시를 통해 독창적인 발상을 찾음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벤치마킹</a:t>
            </a:r>
            <a:r>
              <a:rPr lang="en-US" altLang="ko-KR" dirty="0"/>
              <a:t>(Benchmarking)</a:t>
            </a:r>
          </a:p>
          <a:p>
            <a:pPr lvl="1"/>
            <a:r>
              <a:rPr lang="ko-KR" altLang="en-US" dirty="0"/>
              <a:t>뛰어난 상대에게서 배울 것을 찾아 배우는 것</a:t>
            </a:r>
            <a:endParaRPr lang="en-US" altLang="ko-K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01" y="1085434"/>
            <a:ext cx="3330972" cy="24933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01" y="3933056"/>
            <a:ext cx="3330972" cy="188262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0237238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수업에서 구현할 웹사이트 </a:t>
            </a:r>
            <a:r>
              <a:rPr lang="en-US" altLang="ko-KR" sz="3600" dirty="0"/>
              <a:t>: </a:t>
            </a:r>
            <a:r>
              <a:rPr lang="ko-KR" altLang="en-US" sz="3600" dirty="0"/>
              <a:t>개인 홈페이지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 목적</a:t>
            </a:r>
            <a:endParaRPr lang="en-US" altLang="ko-KR" dirty="0"/>
          </a:p>
          <a:p>
            <a:pPr lvl="1"/>
            <a:r>
              <a:rPr lang="en-US" altLang="ko-KR" dirty="0"/>
              <a:t>C#</a:t>
            </a:r>
            <a:r>
              <a:rPr lang="ko-KR" altLang="en-US" dirty="0"/>
              <a:t>과 </a:t>
            </a:r>
            <a:r>
              <a:rPr lang="en-US" altLang="ko-KR" dirty="0"/>
              <a:t>MS-SQL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관심이 있는 사람들을 위해 </a:t>
            </a:r>
            <a:r>
              <a:rPr lang="ko-KR" altLang="en-US" dirty="0">
                <a:solidFill>
                  <a:srgbClr val="C00000"/>
                </a:solidFill>
              </a:rPr>
              <a:t>공부방</a:t>
            </a:r>
            <a:r>
              <a:rPr lang="ko-KR" altLang="en-US" dirty="0"/>
              <a:t>을 개설한다</a:t>
            </a:r>
            <a:endParaRPr lang="en-US" altLang="ko-KR" dirty="0"/>
          </a:p>
          <a:p>
            <a:pPr lvl="1"/>
            <a:r>
              <a:rPr lang="ko-KR" altLang="en-US" dirty="0"/>
              <a:t>게시판을 활용하여 좋은 정보를 교류한다</a:t>
            </a:r>
            <a:endParaRPr lang="en-US" altLang="ko-KR" dirty="0"/>
          </a:p>
          <a:p>
            <a:pPr lvl="1"/>
            <a:r>
              <a:rPr lang="ko-KR" altLang="en-US" dirty="0"/>
              <a:t>다이어리를 활용하여 자기관리를 수행한다</a:t>
            </a:r>
            <a:endParaRPr lang="en-US" altLang="ko-KR" dirty="0"/>
          </a:p>
          <a:p>
            <a:pPr lvl="1"/>
            <a:r>
              <a:rPr lang="ko-KR" altLang="en-US" dirty="0"/>
              <a:t>웹 앨범을 활용하여 사진을 공유하고</a:t>
            </a:r>
            <a:r>
              <a:rPr lang="en-US" altLang="ko-KR" dirty="0"/>
              <a:t>, </a:t>
            </a:r>
            <a:r>
              <a:rPr lang="ko-KR" altLang="en-US" dirty="0"/>
              <a:t>휴식공간을 제공한다</a:t>
            </a:r>
          </a:p>
        </p:txBody>
      </p:sp>
    </p:spTree>
    <p:extLst>
      <p:ext uri="{BB962C8B-B14F-4D97-AF65-F5344CB8AC3E}">
        <p14:creationId xmlns:p14="http://schemas.microsoft.com/office/powerpoint/2010/main" val="322512861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Profile (</a:t>
            </a:r>
            <a:r>
              <a:rPr lang="ko-KR" altLang="en-US" sz="4000" dirty="0"/>
              <a:t>운영자 소개 및 </a:t>
            </a:r>
            <a:r>
              <a:rPr lang="ko-KR" altLang="en-US" sz="4000" dirty="0" err="1"/>
              <a:t>오시는길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11856" y="1046165"/>
            <a:ext cx="7088536" cy="5410193"/>
            <a:chOff x="176713" y="44624"/>
            <a:chExt cx="8751263" cy="6619413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499992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275855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BBS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25337" y="4365104"/>
              <a:ext cx="3291493" cy="903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Profile</a:t>
              </a:r>
            </a:p>
            <a:p>
              <a:pPr algn="ctr"/>
              <a:endParaRPr lang="en-US" altLang="ko-KR" sz="1400" b="1" dirty="0"/>
            </a:p>
            <a:p>
              <a:pPr algn="ctr"/>
              <a:r>
                <a:rPr lang="en-US" altLang="ko-KR" sz="1400" b="1" dirty="0"/>
                <a:t>&lt;</a:t>
              </a:r>
              <a:r>
                <a:rPr lang="ko-KR" altLang="en-US" sz="1400" b="1" dirty="0"/>
                <a:t>운영자의 프로필을 제공한다</a:t>
              </a:r>
              <a:r>
                <a:rPr lang="en-US" altLang="ko-KR" sz="1400" b="1" dirty="0"/>
                <a:t>&gt;</a:t>
              </a:r>
            </a:p>
          </p:txBody>
        </p:sp>
      </p:grpSp>
      <p:sp>
        <p:nvSpPr>
          <p:cNvPr id="20" name="TextBox 19"/>
          <p:cNvSpPr txBox="1">
            <a:spLocks/>
          </p:cNvSpPr>
          <p:nvPr/>
        </p:nvSpPr>
        <p:spPr>
          <a:xfrm>
            <a:off x="1017900" y="5316053"/>
            <a:ext cx="1428425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운영자</a:t>
            </a: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011855" y="5620148"/>
            <a:ext cx="1614215" cy="2571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오시는길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011855" y="5922701"/>
            <a:ext cx="1614215" cy="2571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공지사항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053523-EE5F-41B7-A664-78301F967BA5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71004791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통합게시판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공부방</a:t>
            </a:r>
            <a:r>
              <a:rPr lang="en-US" altLang="ko-KR" sz="2400" dirty="0"/>
              <a:t>(</a:t>
            </a:r>
            <a:r>
              <a:rPr lang="en-US" altLang="ko-KR" sz="2400" dirty="0">
                <a:sym typeface="Wingdings" panose="05000000000000000000" pitchFamily="2" charset="2"/>
              </a:rPr>
              <a:t>C#/ASP.NET/ MS-SQL)</a:t>
            </a:r>
            <a:endParaRPr lang="ko-KR" altLang="en-US" sz="32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11856" y="1046165"/>
            <a:ext cx="7088536" cy="5410193"/>
            <a:chOff x="176713" y="44624"/>
            <a:chExt cx="8751263" cy="6619413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499992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275855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BBS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83" y="3068960"/>
            <a:ext cx="5400759" cy="313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1066758" y="5203492"/>
            <a:ext cx="1428425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066918" y="5491524"/>
            <a:ext cx="1428425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ASP.NET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067078" y="5779556"/>
            <a:ext cx="1428425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MS-SQL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066757" y="6086840"/>
            <a:ext cx="1428425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83CFBC-3FC5-4997-8EA1-F8E304177F71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87639843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sz="3200" dirty="0"/>
              <a:t>(BBS : </a:t>
            </a:r>
            <a:r>
              <a:rPr lang="en-US" altLang="ko-KR" sz="3200" dirty="0">
                <a:solidFill>
                  <a:srgbClr val="C00000"/>
                </a:solidFill>
              </a:rPr>
              <a:t>B</a:t>
            </a:r>
            <a:r>
              <a:rPr lang="en-US" altLang="ko-KR" sz="3200" dirty="0"/>
              <a:t>ulletin </a:t>
            </a:r>
            <a:r>
              <a:rPr lang="en-US" altLang="ko-KR" sz="3200" dirty="0">
                <a:solidFill>
                  <a:srgbClr val="C00000"/>
                </a:solidFill>
              </a:rPr>
              <a:t>B</a:t>
            </a:r>
            <a:r>
              <a:rPr lang="en-US" altLang="ko-KR" sz="3200" dirty="0"/>
              <a:t>oard </a:t>
            </a:r>
            <a:r>
              <a:rPr lang="en-US" altLang="ko-KR" sz="3200" dirty="0">
                <a:solidFill>
                  <a:srgbClr val="C00000"/>
                </a:solidFill>
              </a:rPr>
              <a:t>S</a:t>
            </a:r>
            <a:r>
              <a:rPr lang="en-US" altLang="ko-KR" sz="3200" dirty="0"/>
              <a:t>ystem)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11856" y="1046165"/>
            <a:ext cx="7088536" cy="5410193"/>
            <a:chOff x="176713" y="44624"/>
            <a:chExt cx="8751263" cy="6619413"/>
          </a:xfrm>
        </p:grpSpPr>
        <p:sp>
          <p:nvSpPr>
            <p:cNvPr id="5" name="직사각형 4"/>
            <p:cNvSpPr/>
            <p:nvPr/>
          </p:nvSpPr>
          <p:spPr>
            <a:xfrm>
              <a:off x="180933" y="2449123"/>
              <a:ext cx="1872208" cy="252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9685" y="5082430"/>
              <a:ext cx="1872208" cy="15816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9512" y="1628800"/>
              <a:ext cx="8748464" cy="72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345918" y="1716902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Profile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652280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Gallery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7092281" y="1708273"/>
              <a:ext cx="1622554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Attendance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499992" y="1708273"/>
              <a:ext cx="1440000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Diary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1609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Login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76256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Home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6713" y="332656"/>
              <a:ext cx="8748464" cy="1223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200" b="1" dirty="0">
                <a:solidFill>
                  <a:srgbClr val="FFCCFF"/>
                </a:solidFill>
                <a:latin typeface="KT&amp;G 상상제목 B" pitchFamily="2" charset="-127"/>
                <a:ea typeface="KT&amp;G 상상제목 B" pitchFamily="2" charset="-127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491611" y="1708273"/>
              <a:ext cx="1224243" cy="538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92D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>
                  <a:latin typeface="Tekton Pro" pitchFamily="34" charset="0"/>
                  <a:ea typeface="KT&amp;G 상상제목 B" pitchFamily="2" charset="-127"/>
                </a:rPr>
                <a:t>BBS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9672" y="1708273"/>
              <a:ext cx="1656183" cy="538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Tekton Pro" pitchFamily="34" charset="0"/>
                  <a:ea typeface="KT&amp;G 상상제목 B" pitchFamily="2" charset="-127"/>
                </a:rPr>
                <a:t>☆ </a:t>
              </a:r>
              <a:r>
                <a:rPr lang="en-US" altLang="ko-KR" sz="1400" b="1" dirty="0" err="1">
                  <a:latin typeface="Tekton Pro" pitchFamily="34" charset="0"/>
                  <a:ea typeface="KT&amp;G 상상제목 B" pitchFamily="2" charset="-127"/>
                </a:rPr>
                <a:t>StudyRoom</a:t>
              </a:r>
              <a:endParaRPr lang="ko-KR" altLang="en-US" sz="1400" b="1" dirty="0">
                <a:latin typeface="Tekton Pro" pitchFamily="34" charset="0"/>
                <a:ea typeface="KT&amp;G 상상제목 B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42977" y="44624"/>
              <a:ext cx="1008112" cy="260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ekton Pro" pitchFamily="34" charset="0"/>
                  <a:ea typeface="KT&amp;G 상상제목 B" pitchFamily="2" charset="-127"/>
                </a:rPr>
                <a:t>Logout</a:t>
              </a:r>
              <a:endParaRPr lang="ko-KR" altLang="en-US" sz="1400" b="1" dirty="0">
                <a:solidFill>
                  <a:schemeClr val="tx1"/>
                </a:solidFill>
                <a:latin typeface="Tekton Pro" pitchFamily="34" charset="0"/>
                <a:ea typeface="KT&amp;G 상상제목 B" pitchFamily="2" charset="-127"/>
              </a:endParaRPr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21" y="2996952"/>
            <a:ext cx="5451171" cy="340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971600" y="5191917"/>
            <a:ext cx="1500434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Free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971760" y="5479949"/>
            <a:ext cx="1500434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971600" y="5767981"/>
            <a:ext cx="1500434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Poll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971600" y="6032618"/>
            <a:ext cx="1500434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☆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DD7C2-2A45-4DB8-9ED4-918082E4E32D}"/>
              </a:ext>
            </a:extLst>
          </p:cNvPr>
          <p:cNvSpPr/>
          <p:nvPr/>
        </p:nvSpPr>
        <p:spPr>
          <a:xfrm>
            <a:off x="899592" y="980729"/>
            <a:ext cx="7344816" cy="554461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42188527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1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19536</TotalTime>
  <Words>2443</Words>
  <Application>Microsoft Office PowerPoint</Application>
  <PresentationFormat>화면 슬라이드 쇼(4:3)</PresentationFormat>
  <Paragraphs>884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HY견고딕</vt:lpstr>
      <vt:lpstr>KT&amp;G 상상제목 B</vt:lpstr>
      <vt:lpstr>Tekton Pro</vt:lpstr>
      <vt:lpstr>굴림</vt:lpstr>
      <vt:lpstr>맑은 고딕</vt:lpstr>
      <vt:lpstr>Symbol</vt:lpstr>
      <vt:lpstr>Times New Roman</vt:lpstr>
      <vt:lpstr>Wingdings</vt:lpstr>
      <vt:lpstr>1_기본 디자인</vt:lpstr>
      <vt:lpstr>웹사이트 디자인 및  데이터베이스 구축</vt:lpstr>
      <vt:lpstr>학습 목표</vt:lpstr>
      <vt:lpstr>웹 사이트 기획 및 구축 시의 고려사항(1)</vt:lpstr>
      <vt:lpstr>웹 사이트 기획 및 구축 시의 고려사항(2)</vt:lpstr>
      <vt:lpstr>아이디어의 도출</vt:lpstr>
      <vt:lpstr>수업에서 구현할 웹사이트 : 개인 홈페이지</vt:lpstr>
      <vt:lpstr>Profile (운영자 소개 및 오시는길)</vt:lpstr>
      <vt:lpstr>통합게시판 : 공부방(C#/ASP.NET/ MS-SQL)</vt:lpstr>
      <vt:lpstr>게시판 (BBS : Bulletin Board System)</vt:lpstr>
      <vt:lpstr>Diary (일기장)</vt:lpstr>
      <vt:lpstr>사진 게시판 (Web Album)</vt:lpstr>
      <vt:lpstr>한줄 게시판 (방명록/출석부)</vt:lpstr>
      <vt:lpstr>사이트맵과 구현 기술</vt:lpstr>
      <vt:lpstr>기능별로 요구되는 테이블</vt:lpstr>
      <vt:lpstr>로그인/회원가입을 위한 테이블(1)</vt:lpstr>
      <vt:lpstr>로그인/회원가입을 위한 테이블(2)</vt:lpstr>
      <vt:lpstr>로그인/회원가입을 위한 테이블(3)</vt:lpstr>
      <vt:lpstr>기본키 지정</vt:lpstr>
      <vt:lpstr>기본키 지정</vt:lpstr>
      <vt:lpstr>로그인/회원가입을 위한 테이블(3)</vt:lpstr>
      <vt:lpstr>로그인/회원가입을 위한 테이블(4)</vt:lpstr>
      <vt:lpstr>로그인/회원가입을 위한 테이블(5)</vt:lpstr>
      <vt:lpstr>방명록(출석부) 구현(1)</vt:lpstr>
      <vt:lpstr>방명록(출석부) 구현(2)</vt:lpstr>
      <vt:lpstr>방명록(출석부) 구현(3)</vt:lpstr>
      <vt:lpstr>방명록(출석부) 구현(4)</vt:lpstr>
      <vt:lpstr>게시판을 위한 테이블(1)</vt:lpstr>
      <vt:lpstr>게시판을 위한 테이블(2)</vt:lpstr>
      <vt:lpstr>게시판을 위한 테이블(3)</vt:lpstr>
      <vt:lpstr>게시판을 위한 테이블(4)</vt:lpstr>
      <vt:lpstr>게시판을 위한 테이블(5)</vt:lpstr>
      <vt:lpstr>게시판을 위한 테이블(6)</vt:lpstr>
      <vt:lpstr>게시판을 위한 테이블(7)</vt:lpstr>
      <vt:lpstr>웹앨범을 위한 테이블(1)</vt:lpstr>
      <vt:lpstr>웹앨범을 위한 테이블(2)</vt:lpstr>
      <vt:lpstr>웹앨범을 위한 테이블(3)</vt:lpstr>
      <vt:lpstr>웹앨범을 위한 테이블(4)</vt:lpstr>
      <vt:lpstr>웹앨범을 위한 테이블(5)</vt:lpstr>
      <vt:lpstr>ERD</vt:lpstr>
      <vt:lpstr>향후의 데이터베이스 관련 과제</vt:lpstr>
      <vt:lpstr>[과제]</vt:lpstr>
      <vt:lpstr>웹사이트 디자인 및 DB 구축 (1)</vt:lpstr>
      <vt:lpstr>웹사이트 디자인 및 DB 구축 (2)</vt:lpstr>
      <vt:lpstr>학습 요약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현승렬</cp:lastModifiedBy>
  <cp:revision>444</cp:revision>
  <cp:lastPrinted>2011-03-25T06:44:15Z</cp:lastPrinted>
  <dcterms:created xsi:type="dcterms:W3CDTF">2003-05-07T20:17:23Z</dcterms:created>
  <dcterms:modified xsi:type="dcterms:W3CDTF">2024-04-15T03:19:50Z</dcterms:modified>
</cp:coreProperties>
</file>